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notesMasterIdLst>
    <p:notesMasterId r:id="rId4"/>
  </p:notesMasterIdLst>
  <p:handoutMasterIdLst>
    <p:handoutMasterId r:id="rId10"/>
  </p:handoutMasterIdLst>
  <p:sldIdLst>
    <p:sldId id="280" r:id="rId3"/>
    <p:sldId id="305" r:id="rId5"/>
    <p:sldId id="378" r:id="rId6"/>
    <p:sldId id="492" r:id="rId7"/>
    <p:sldId id="493" r:id="rId8"/>
    <p:sldId id="494" r:id="rId9"/>
  </p:sldIdLst>
  <p:sldSz cx="12192000" cy="6858000"/>
  <p:notesSz cx="6858000" cy="9144000"/>
  <p:embeddedFontLst>
    <p:embeddedFont>
      <p:font typeface="微软雅黑" panose="020B0503020204020204" charset="-122"/>
      <p:regular r:id="rId15"/>
    </p:embeddedFont>
    <p:embeddedFont>
      <p:font typeface="楷体_GB2312" panose="02010609030101010101" charset="-122"/>
      <p:regular r:id="rId16"/>
    </p:embeddedFont>
    <p:embeddedFont>
      <p:font typeface="华文楷体" panose="02010600040101010101" charset="-122"/>
      <p:regular r:id="rId17"/>
    </p:embeddedFont>
    <p:embeddedFont>
      <p:font typeface="Calibri" panose="020F0502020204030204" charset="0"/>
      <p:regular r:id="rId18"/>
      <p:bold r:id="rId19"/>
      <p:italic r:id="rId20"/>
      <p:boldItalic r:id="rId21"/>
    </p:embeddedFont>
  </p:embeddedFontLst>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08" userDrawn="1">
          <p15:clr>
            <a:srgbClr val="A4A3A4"/>
          </p15:clr>
        </p15:guide>
        <p15:guide id="2" pos="39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 lastIdx="1" clrIdx="0"/>
  <p:cmAuthor id="2" name="作者" initials="作"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showPr>
  <p:clrMru>
    <a:srgbClr val="1482AC"/>
    <a:srgbClr val="09859C"/>
    <a:srgbClr val="0E728C"/>
    <a:srgbClr val="59C3EB"/>
    <a:srgbClr val="B2DADD"/>
    <a:srgbClr val="E6F4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76"/>
  </p:normalViewPr>
  <p:slideViewPr>
    <p:cSldViewPr snapToGrid="0" snapToObjects="1" showGuides="1">
      <p:cViewPr varScale="1">
        <p:scale>
          <a:sx n="64" d="100"/>
          <a:sy n="64" d="100"/>
        </p:scale>
        <p:origin x="798" y="72"/>
      </p:cViewPr>
      <p:guideLst>
        <p:guide orient="horz" pos="2508"/>
        <p:guide pos="39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gs" Target="tags/tag94.xml"/><Relationship Id="rId21" Type="http://schemas.openxmlformats.org/officeDocument/2006/relationships/font" Target="fonts/font7.fntdata"/><Relationship Id="rId20" Type="http://schemas.openxmlformats.org/officeDocument/2006/relationships/font" Target="fonts/font6.fntdata"/><Relationship Id="rId2" Type="http://schemas.openxmlformats.org/officeDocument/2006/relationships/theme" Target="theme/theme1.xml"/><Relationship Id="rId19" Type="http://schemas.openxmlformats.org/officeDocument/2006/relationships/font" Target="fonts/font5.fntdata"/><Relationship Id="rId18" Type="http://schemas.openxmlformats.org/officeDocument/2006/relationships/font" Target="fonts/font4.fntdata"/><Relationship Id="rId17" Type="http://schemas.openxmlformats.org/officeDocument/2006/relationships/font" Target="fonts/font3.fntdata"/><Relationship Id="rId16" Type="http://schemas.openxmlformats.org/officeDocument/2006/relationships/font" Target="fonts/font2.fntdata"/><Relationship Id="rId15" Type="http://schemas.openxmlformats.org/officeDocument/2006/relationships/font" Target="fonts/font1.fntdata"/><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0D2B5E-F2C3-A544-B5CD-E2EB0E2F3237}"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2188D-FBD4-3E45-BB2D-E49FF278C73D}"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endParaRPr kumimoji="1" lang="zh-CN" altLang="en-US"/>
          </a:p>
        </p:txBody>
      </p:sp>
      <p:sp>
        <p:nvSpPr>
          <p:cNvPr id="4" name="日期占位符 3"/>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pPr fontAlgn="auto"/>
            <a:r>
              <a:rPr lang="zh-CN" altLang="en-US" strike="noStrike" noProof="1" dirty="0"/>
              <a:t>单击此处编辑母版标题样式</a:t>
            </a:r>
            <a:endParaRPr lang="zh-CN" altLang="en-US" strike="noStrike" noProof="1" dirty="0"/>
          </a:p>
        </p:txBody>
      </p:sp>
      <p:sp>
        <p:nvSpPr>
          <p:cNvPr id="7" name="内容占位符 6"/>
          <p:cNvSpPr>
            <a:spLocks noGrp="1"/>
          </p:cNvSpPr>
          <p:nvPr>
            <p:ph sz="quarter" idx="13"/>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内容占位符 8"/>
          <p:cNvSpPr>
            <a:spLocks noGrp="1"/>
          </p:cNvSpPr>
          <p:nvPr>
            <p:ph sz="quarter" idx="14"/>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11" name="文本占位符 10"/>
          <p:cNvSpPr>
            <a:spLocks noGrp="1"/>
          </p:cNvSpPr>
          <p:nvPr>
            <p:ph type="body" sz="quarter" idx="15"/>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fontAlgn="auto"/>
            <a:r>
              <a:rPr lang="zh-CN" altLang="en-US" strike="noStrike" noProof="1" dirty="0"/>
              <a:t>单击此处编辑母版文本样式</a:t>
            </a:r>
            <a:endParaRPr lang="zh-CN" altLang="en-US" strike="noStrike" noProof="1" dirty="0"/>
          </a:p>
        </p:txBody>
      </p:sp>
      <p:sp>
        <p:nvSpPr>
          <p:cNvPr id="13" name="文本占位符 12"/>
          <p:cNvSpPr>
            <a:spLocks noGrp="1"/>
          </p:cNvSpPr>
          <p:nvPr>
            <p:ph type="body" sz="quarter" idx="16"/>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2"/>
            </p:custDataLst>
          </p:nvPr>
        </p:nvSpPr>
        <p:spPr>
          <a:xfrm>
            <a:off x="879475" y="6350000"/>
            <a:ext cx="2700338" cy="315913"/>
          </a:xfrm>
          <a:prstGeom prst="rect">
            <a:avLst/>
          </a:prstGeom>
        </p:spPr>
        <p:txBody>
          <a:bodyPr vert="horz" wrap="square" lIns="91440" tIns="45720" rIns="91440" bIns="45720" rtlCol="0" anchor="ctr">
            <a:normAutofit/>
          </a:bodyPr>
          <a:lstStyle>
            <a:lvl1pPr>
              <a:defRPr>
                <a:latin typeface="Arial" panose="020B0604020202020204" pitchFamily="34" charset="0"/>
                <a:ea typeface="微软雅黑" panose="020B0503020204020204" charset="-122"/>
              </a:defRPr>
            </a:lvl1pPr>
          </a:lstStyle>
          <a:p>
            <a:pPr fontAlgn="auto"/>
            <a:fld id="{760FBDFE-C587-4B4C-A407-44438C67B59E}" type="datetimeFigureOut">
              <a:rPr lang="zh-CN" altLang="en-US" strike="noStrike" noProof="1" smtClean="0">
                <a:latin typeface="Arial" panose="020B0604020202020204" pitchFamily="34" charset="0"/>
                <a:ea typeface="微软雅黑" panose="020B0503020204020204" charset="-122"/>
                <a:cs typeface="+mn-cs"/>
              </a:rPr>
            </a:fld>
            <a:endParaRPr lang="zh-CN" altLang="en-US" strike="noStrike" noProof="1"/>
          </a:p>
        </p:txBody>
      </p:sp>
      <p:sp>
        <p:nvSpPr>
          <p:cNvPr id="4" name="页脚占位符 3"/>
          <p:cNvSpPr>
            <a:spLocks noGrp="1"/>
          </p:cNvSpPr>
          <p:nvPr>
            <p:ph type="ftr" sz="quarter" idx="11"/>
            <p:custDataLst>
              <p:tags r:id="rId3"/>
            </p:custDataLst>
          </p:nvPr>
        </p:nvSpPr>
        <p:spPr>
          <a:xfrm>
            <a:off x="4116388" y="6350000"/>
            <a:ext cx="3959225" cy="315913"/>
          </a:xfrm>
          <a:prstGeom prst="rect">
            <a:avLst/>
          </a:prstGeom>
        </p:spPr>
        <p:txBody>
          <a:bodyPr vert="horz" wrap="square" lIns="91440" tIns="45720" rIns="91440" bIns="45720" rtlCol="0" anchor="ctr">
            <a:normAutofit/>
          </a:bodyPr>
          <a:lstStyle>
            <a:lvl1pPr>
              <a:defRPr>
                <a:latin typeface="Arial" panose="020B0604020202020204" pitchFamily="34" charset="0"/>
                <a:ea typeface="微软雅黑" panose="020B0503020204020204" charset="-122"/>
              </a:defRPr>
            </a:lvl1pPr>
          </a:lstStyle>
          <a:p>
            <a:pPr fontAlgn="auto"/>
            <a:endParaRPr lang="zh-CN" altLang="en-US" strike="noStrike" noProof="1" dirty="0"/>
          </a:p>
        </p:txBody>
      </p:sp>
      <p:sp>
        <p:nvSpPr>
          <p:cNvPr id="5" name="灯片编号占位符 4"/>
          <p:cNvSpPr>
            <a:spLocks noGrp="1"/>
          </p:cNvSpPr>
          <p:nvPr>
            <p:ph type="sldNum" sz="quarter" idx="12"/>
            <p:custDataLst>
              <p:tags r:id="rId4"/>
            </p:custDataLst>
          </p:nvPr>
        </p:nvSpPr>
        <p:spPr>
          <a:xfrm>
            <a:off x="8610600" y="6350000"/>
            <a:ext cx="2700338" cy="315913"/>
          </a:xfrm>
          <a:prstGeom prst="rect">
            <a:avLst/>
          </a:prstGeom>
        </p:spPr>
        <p:txBody>
          <a:bodyPr vert="horz" wrap="square" lIns="91440" tIns="45720" rIns="91440" bIns="45720" rtlCol="0" anchor="ctr">
            <a:normAutofit/>
          </a:bodyPr>
          <a:lstStyle>
            <a:lvl1pPr>
              <a:defRPr>
                <a:latin typeface="Arial" panose="020B0604020202020204" pitchFamily="34" charset="0"/>
                <a:ea typeface="微软雅黑" panose="020B0503020204020204" charset="-122"/>
              </a:defRPr>
            </a:lvl1pPr>
          </a:lstStyle>
          <a:p>
            <a:pPr fontAlgn="auto"/>
            <a:fld id="{49AE70B2-8BF9-45C0-BB95-33D1B9D3A854}" type="slidenum">
              <a:rPr lang="zh-CN" altLang="en-US" strike="noStrike" noProof="1" smtClean="0">
                <a:latin typeface="Arial" panose="020B0604020202020204" pitchFamily="34" charset="0"/>
                <a:ea typeface="微软雅黑" panose="020B0503020204020204" charset="-122"/>
                <a:cs typeface="+mn-cs"/>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endParaRPr kumimoji="1" lang="zh-CN" altLang="en-US"/>
          </a:p>
        </p:txBody>
      </p:sp>
      <p:sp>
        <p:nvSpPr>
          <p:cNvPr id="4" name="日期占位符 3"/>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5" name="日期占位符 4"/>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endParaRPr kumimoji="1" lang="zh-CN" altLang="en-US"/>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endParaRPr kumimoji="1" lang="zh-CN" altLang="en-US"/>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7" name="日期占位符 6"/>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日期占位符 2"/>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endParaRPr kumimoji="1" lang="zh-CN" altLang="en-US"/>
          </a:p>
        </p:txBody>
      </p:sp>
      <p:sp>
        <p:nvSpPr>
          <p:cNvPr id="5" name="日期占位符 4"/>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endParaRPr kumimoji="1" lang="zh-CN" altLang="en-US"/>
          </a:p>
        </p:txBody>
      </p:sp>
      <p:sp>
        <p:nvSpPr>
          <p:cNvPr id="5" name="日期占位符 4"/>
          <p:cNvSpPr>
            <a:spLocks noGrp="1"/>
          </p:cNvSpPr>
          <p:nvPr>
            <p:ph type="dt" sz="half" idx="10"/>
          </p:nvPr>
        </p:nvSpPr>
        <p:spPr/>
        <p:txBody>
          <a:bodyPr/>
          <a:lstStyle/>
          <a:p>
            <a:fld id="{FE100F7A-E5B1-B44D-AABC-BFBE704F6C54}"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1492B45D-6299-A14D-A844-D53B10584E8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00F7A-E5B1-B44D-AABC-BFBE704F6C54}" type="datetimeFigureOut">
              <a:rPr kumimoji="1" lang="zh-CN" altLang="en-US" smtClean="0"/>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2B45D-6299-A14D-A844-D53B10584E8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3" Type="http://schemas.openxmlformats.org/officeDocument/2006/relationships/notesSlide" Target="../notesSlides/notesSlide3.xml"/><Relationship Id="rId42" Type="http://schemas.openxmlformats.org/officeDocument/2006/relationships/slideLayout" Target="../slideLayouts/slideLayout2.xml"/><Relationship Id="rId41" Type="http://schemas.openxmlformats.org/officeDocument/2006/relationships/tags" Target="../tags/tag41.xml"/><Relationship Id="rId40" Type="http://schemas.openxmlformats.org/officeDocument/2006/relationships/tags" Target="../tags/tag40.xml"/><Relationship Id="rId4" Type="http://schemas.openxmlformats.org/officeDocument/2006/relationships/image" Target="../media/image4.png"/><Relationship Id="rId39" Type="http://schemas.openxmlformats.org/officeDocument/2006/relationships/tags" Target="../tags/tag39.xml"/><Relationship Id="rId38" Type="http://schemas.openxmlformats.org/officeDocument/2006/relationships/tags" Target="../tags/tag38.xml"/><Relationship Id="rId37" Type="http://schemas.openxmlformats.org/officeDocument/2006/relationships/tags" Target="../tags/tag37.xml"/><Relationship Id="rId36" Type="http://schemas.openxmlformats.org/officeDocument/2006/relationships/tags" Target="../tags/tag36.xml"/><Relationship Id="rId35" Type="http://schemas.openxmlformats.org/officeDocument/2006/relationships/tags" Target="../tags/tag35.xml"/><Relationship Id="rId34" Type="http://schemas.openxmlformats.org/officeDocument/2006/relationships/tags" Target="../tags/tag34.xml"/><Relationship Id="rId33" Type="http://schemas.openxmlformats.org/officeDocument/2006/relationships/tags" Target="../tags/tag33.xml"/><Relationship Id="rId32" Type="http://schemas.openxmlformats.org/officeDocument/2006/relationships/tags" Target="../tags/tag32.xml"/><Relationship Id="rId31" Type="http://schemas.openxmlformats.org/officeDocument/2006/relationships/tags" Target="../tags/tag31.xml"/><Relationship Id="rId30" Type="http://schemas.openxmlformats.org/officeDocument/2006/relationships/tags" Target="../tags/tag30.xml"/><Relationship Id="rId3" Type="http://schemas.openxmlformats.org/officeDocument/2006/relationships/tags" Target="../tags/tag4.xml"/><Relationship Id="rId29" Type="http://schemas.openxmlformats.org/officeDocument/2006/relationships/tags" Target="../tags/tag29.xml"/><Relationship Id="rId28" Type="http://schemas.openxmlformats.org/officeDocument/2006/relationships/tags" Target="../tags/tag28.xml"/><Relationship Id="rId27" Type="http://schemas.openxmlformats.org/officeDocument/2006/relationships/tags" Target="../tags/tag27.xml"/><Relationship Id="rId26" Type="http://schemas.openxmlformats.org/officeDocument/2006/relationships/tags" Target="../tags/tag26.xml"/><Relationship Id="rId25" Type="http://schemas.openxmlformats.org/officeDocument/2006/relationships/tags" Target="../tags/tag25.xml"/><Relationship Id="rId24" Type="http://schemas.openxmlformats.org/officeDocument/2006/relationships/tags" Target="../tags/tag24.xml"/><Relationship Id="rId23" Type="http://schemas.openxmlformats.org/officeDocument/2006/relationships/tags" Target="../tags/tag23.xml"/><Relationship Id="rId22" Type="http://schemas.openxmlformats.org/officeDocument/2006/relationships/tags" Target="../tags/tag22.xml"/><Relationship Id="rId21" Type="http://schemas.openxmlformats.org/officeDocument/2006/relationships/tags" Target="../tags/tag21.xml"/><Relationship Id="rId20" Type="http://schemas.openxmlformats.org/officeDocument/2006/relationships/tags" Target="../tags/tag20.xml"/><Relationship Id="rId2" Type="http://schemas.openxmlformats.org/officeDocument/2006/relationships/image" Target="../media/image3.emf"/><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9" Type="http://schemas.openxmlformats.org/officeDocument/2006/relationships/tags" Target="../tags/tag47.xml"/><Relationship Id="rId8" Type="http://schemas.openxmlformats.org/officeDocument/2006/relationships/tags" Target="../tags/tag46.xml"/><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image" Target="../media/image4.png"/><Relationship Id="rId32" Type="http://schemas.openxmlformats.org/officeDocument/2006/relationships/notesSlide" Target="../notesSlides/notesSlide4.xml"/><Relationship Id="rId31" Type="http://schemas.openxmlformats.org/officeDocument/2006/relationships/slideLayout" Target="../slideLayouts/slideLayout2.xml"/><Relationship Id="rId30" Type="http://schemas.openxmlformats.org/officeDocument/2006/relationships/tags" Target="../tags/tag68.xml"/><Relationship Id="rId3" Type="http://schemas.openxmlformats.org/officeDocument/2006/relationships/tags" Target="../tags/tag42.xml"/><Relationship Id="rId29" Type="http://schemas.openxmlformats.org/officeDocument/2006/relationships/tags" Target="../tags/tag67.xml"/><Relationship Id="rId28" Type="http://schemas.openxmlformats.org/officeDocument/2006/relationships/tags" Target="../tags/tag66.xml"/><Relationship Id="rId27" Type="http://schemas.openxmlformats.org/officeDocument/2006/relationships/tags" Target="../tags/tag65.xml"/><Relationship Id="rId26" Type="http://schemas.openxmlformats.org/officeDocument/2006/relationships/tags" Target="../tags/tag64.xml"/><Relationship Id="rId25" Type="http://schemas.openxmlformats.org/officeDocument/2006/relationships/tags" Target="../tags/tag63.xml"/><Relationship Id="rId24" Type="http://schemas.openxmlformats.org/officeDocument/2006/relationships/tags" Target="../tags/tag62.xml"/><Relationship Id="rId23" Type="http://schemas.openxmlformats.org/officeDocument/2006/relationships/tags" Target="../tags/tag61.xml"/><Relationship Id="rId22" Type="http://schemas.openxmlformats.org/officeDocument/2006/relationships/tags" Target="../tags/tag60.xml"/><Relationship Id="rId21" Type="http://schemas.openxmlformats.org/officeDocument/2006/relationships/tags" Target="../tags/tag59.xml"/><Relationship Id="rId20" Type="http://schemas.openxmlformats.org/officeDocument/2006/relationships/tags" Target="../tags/tag58.xml"/><Relationship Id="rId2" Type="http://schemas.openxmlformats.org/officeDocument/2006/relationships/image" Target="../media/image3.emf"/><Relationship Id="rId19" Type="http://schemas.openxmlformats.org/officeDocument/2006/relationships/tags" Target="../tags/tag57.xml"/><Relationship Id="rId18" Type="http://schemas.openxmlformats.org/officeDocument/2006/relationships/tags" Target="../tags/tag56.xml"/><Relationship Id="rId17" Type="http://schemas.openxmlformats.org/officeDocument/2006/relationships/tags" Target="../tags/tag55.xml"/><Relationship Id="rId16" Type="http://schemas.openxmlformats.org/officeDocument/2006/relationships/tags" Target="../tags/tag54.xml"/><Relationship Id="rId15" Type="http://schemas.openxmlformats.org/officeDocument/2006/relationships/tags" Target="../tags/tag53.xml"/><Relationship Id="rId14" Type="http://schemas.openxmlformats.org/officeDocument/2006/relationships/tags" Target="../tags/tag52.xml"/><Relationship Id="rId13" Type="http://schemas.openxmlformats.org/officeDocument/2006/relationships/tags" Target="../tags/tag51.xml"/><Relationship Id="rId12" Type="http://schemas.openxmlformats.org/officeDocument/2006/relationships/tags" Target="../tags/tag50.xml"/><Relationship Id="rId11" Type="http://schemas.openxmlformats.org/officeDocument/2006/relationships/tags" Target="../tags/tag49.xml"/><Relationship Id="rId10" Type="http://schemas.openxmlformats.org/officeDocument/2006/relationships/tags" Target="../tags/tag48.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image" Target="../media/image4.png"/><Relationship Id="rId3" Type="http://schemas.openxmlformats.org/officeDocument/2006/relationships/tags" Target="../tags/tag69.xml"/><Relationship Id="rId23" Type="http://schemas.openxmlformats.org/officeDocument/2006/relationships/notesSlide" Target="../notesSlides/notesSlide5.xml"/><Relationship Id="rId22" Type="http://schemas.openxmlformats.org/officeDocument/2006/relationships/slideLayout" Target="../slideLayouts/slideLayout2.xml"/><Relationship Id="rId21" Type="http://schemas.openxmlformats.org/officeDocument/2006/relationships/tags" Target="../tags/tag86.xml"/><Relationship Id="rId20" Type="http://schemas.openxmlformats.org/officeDocument/2006/relationships/tags" Target="../tags/tag85.xml"/><Relationship Id="rId2" Type="http://schemas.openxmlformats.org/officeDocument/2006/relationships/image" Target="../media/image3.emf"/><Relationship Id="rId19" Type="http://schemas.openxmlformats.org/officeDocument/2006/relationships/tags" Target="../tags/tag84.xml"/><Relationship Id="rId18" Type="http://schemas.openxmlformats.org/officeDocument/2006/relationships/tags" Target="../tags/tag83.xml"/><Relationship Id="rId17" Type="http://schemas.openxmlformats.org/officeDocument/2006/relationships/tags" Target="../tags/tag82.xml"/><Relationship Id="rId16" Type="http://schemas.openxmlformats.org/officeDocument/2006/relationships/tags" Target="../tags/tag81.xml"/><Relationship Id="rId15" Type="http://schemas.openxmlformats.org/officeDocument/2006/relationships/tags" Target="../tags/tag80.xml"/><Relationship Id="rId14" Type="http://schemas.openxmlformats.org/officeDocument/2006/relationships/tags" Target="../tags/tag79.xml"/><Relationship Id="rId13" Type="http://schemas.openxmlformats.org/officeDocument/2006/relationships/tags" Target="../tags/tag78.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image" Target="../media/image4.png"/><Relationship Id="rId3" Type="http://schemas.openxmlformats.org/officeDocument/2006/relationships/tags" Target="../tags/tag87.xml"/><Relationship Id="rId2" Type="http://schemas.openxmlformats.org/officeDocument/2006/relationships/image" Target="../media/image3.emf"/><Relationship Id="rId12" Type="http://schemas.openxmlformats.org/officeDocument/2006/relationships/notesSlide" Target="../notesSlides/notesSlide6.xml"/><Relationship Id="rId11" Type="http://schemas.openxmlformats.org/officeDocument/2006/relationships/slideLayout" Target="../slideLayouts/slideLayout2.xml"/><Relationship Id="rId10" Type="http://schemas.openxmlformats.org/officeDocument/2006/relationships/tags" Target="../tags/tag93.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3178175"/>
          </a:xfrm>
          <a:custGeom>
            <a:avLst/>
            <a:gdLst>
              <a:gd name="connsiteX0" fmla="*/ 0 w 12195175"/>
              <a:gd name="connsiteY0" fmla="*/ 0 h 2060848"/>
              <a:gd name="connsiteX1" fmla="*/ 12195175 w 12195175"/>
              <a:gd name="connsiteY1" fmla="*/ 0 h 2060848"/>
              <a:gd name="connsiteX2" fmla="*/ 12195175 w 12195175"/>
              <a:gd name="connsiteY2" fmla="*/ 2060848 h 2060848"/>
              <a:gd name="connsiteX3" fmla="*/ 0 w 12195175"/>
              <a:gd name="connsiteY3" fmla="*/ 2060848 h 2060848"/>
              <a:gd name="connsiteX4" fmla="*/ 0 w 12195175"/>
              <a:gd name="connsiteY4" fmla="*/ 0 h 2060848"/>
              <a:gd name="connsiteX0-1" fmla="*/ 0 w 12195175"/>
              <a:gd name="connsiteY0-2" fmla="*/ 0 h 2060848"/>
              <a:gd name="connsiteX1-3" fmla="*/ 12195175 w 12195175"/>
              <a:gd name="connsiteY1-4" fmla="*/ 0 h 2060848"/>
              <a:gd name="connsiteX2-5" fmla="*/ 12195175 w 12195175"/>
              <a:gd name="connsiteY2-6" fmla="*/ 2060848 h 2060848"/>
              <a:gd name="connsiteX3-7" fmla="*/ 6096000 w 12195175"/>
              <a:gd name="connsiteY3-8" fmla="*/ 2046514 h 2060848"/>
              <a:gd name="connsiteX4-9" fmla="*/ 0 w 12195175"/>
              <a:gd name="connsiteY4-10" fmla="*/ 2060848 h 2060848"/>
              <a:gd name="connsiteX5" fmla="*/ 0 w 12195175"/>
              <a:gd name="connsiteY5" fmla="*/ 0 h 2060848"/>
              <a:gd name="connsiteX0-11" fmla="*/ 0 w 12195175"/>
              <a:gd name="connsiteY0-12" fmla="*/ 0 h 3686628"/>
              <a:gd name="connsiteX1-13" fmla="*/ 12195175 w 12195175"/>
              <a:gd name="connsiteY1-14" fmla="*/ 0 h 3686628"/>
              <a:gd name="connsiteX2-15" fmla="*/ 12195175 w 12195175"/>
              <a:gd name="connsiteY2-16" fmla="*/ 2060848 h 3686628"/>
              <a:gd name="connsiteX3-17" fmla="*/ 6081486 w 12195175"/>
              <a:gd name="connsiteY3-18" fmla="*/ 3686628 h 3686628"/>
              <a:gd name="connsiteX4-19" fmla="*/ 0 w 12195175"/>
              <a:gd name="connsiteY4-20" fmla="*/ 2060848 h 3686628"/>
              <a:gd name="connsiteX5-21" fmla="*/ 0 w 12195175"/>
              <a:gd name="connsiteY5-22" fmla="*/ 0 h 36866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2195175" h="3686628">
                <a:moveTo>
                  <a:pt x="0" y="0"/>
                </a:moveTo>
                <a:lnTo>
                  <a:pt x="12195175" y="0"/>
                </a:lnTo>
                <a:lnTo>
                  <a:pt x="12195175" y="2060848"/>
                </a:lnTo>
                <a:lnTo>
                  <a:pt x="6081486" y="3686628"/>
                </a:lnTo>
                <a:lnTo>
                  <a:pt x="0" y="2060848"/>
                </a:lnTo>
                <a:lnTo>
                  <a:pt x="0" y="0"/>
                </a:lnTo>
                <a:close/>
              </a:path>
            </a:pathLst>
          </a:custGeom>
          <a:blipFill>
            <a:blip r:embed="rId1"/>
            <a:srcRect/>
            <a:stretch>
              <a:fillRect l="-36" t="-81828" r="-36" b="-956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矩形 2"/>
          <p:cNvSpPr/>
          <p:nvPr/>
        </p:nvSpPr>
        <p:spPr>
          <a:xfrm>
            <a:off x="0" y="-26670"/>
            <a:ext cx="12192000" cy="2085975"/>
          </a:xfrm>
          <a:custGeom>
            <a:avLst/>
            <a:gdLst>
              <a:gd name="connsiteX0" fmla="*/ 0 w 12195175"/>
              <a:gd name="connsiteY0" fmla="*/ 0 h 908720"/>
              <a:gd name="connsiteX1" fmla="*/ 12195175 w 12195175"/>
              <a:gd name="connsiteY1" fmla="*/ 0 h 908720"/>
              <a:gd name="connsiteX2" fmla="*/ 12195175 w 12195175"/>
              <a:gd name="connsiteY2" fmla="*/ 908720 h 908720"/>
              <a:gd name="connsiteX3" fmla="*/ 0 w 12195175"/>
              <a:gd name="connsiteY3" fmla="*/ 908720 h 908720"/>
              <a:gd name="connsiteX4" fmla="*/ 0 w 12195175"/>
              <a:gd name="connsiteY4" fmla="*/ 0 h 908720"/>
              <a:gd name="connsiteX0-1" fmla="*/ 0 w 12195175"/>
              <a:gd name="connsiteY0-2" fmla="*/ 0 h 908720"/>
              <a:gd name="connsiteX1-3" fmla="*/ 12195175 w 12195175"/>
              <a:gd name="connsiteY1-4" fmla="*/ 0 h 908720"/>
              <a:gd name="connsiteX2-5" fmla="*/ 12195175 w 12195175"/>
              <a:gd name="connsiteY2-6" fmla="*/ 908720 h 908720"/>
              <a:gd name="connsiteX3-7" fmla="*/ 6096000 w 12195175"/>
              <a:gd name="connsiteY3-8" fmla="*/ 899886 h 908720"/>
              <a:gd name="connsiteX4-9" fmla="*/ 0 w 12195175"/>
              <a:gd name="connsiteY4-10" fmla="*/ 908720 h 908720"/>
              <a:gd name="connsiteX5" fmla="*/ 0 w 12195175"/>
              <a:gd name="connsiteY5" fmla="*/ 0 h 908720"/>
              <a:gd name="connsiteX0-11" fmla="*/ 0 w 12195175"/>
              <a:gd name="connsiteY0-12" fmla="*/ 0 h 2510972"/>
              <a:gd name="connsiteX1-13" fmla="*/ 12195175 w 12195175"/>
              <a:gd name="connsiteY1-14" fmla="*/ 0 h 2510972"/>
              <a:gd name="connsiteX2-15" fmla="*/ 12195175 w 12195175"/>
              <a:gd name="connsiteY2-16" fmla="*/ 908720 h 2510972"/>
              <a:gd name="connsiteX3-17" fmla="*/ 6052458 w 12195175"/>
              <a:gd name="connsiteY3-18" fmla="*/ 2510972 h 2510972"/>
              <a:gd name="connsiteX4-19" fmla="*/ 0 w 12195175"/>
              <a:gd name="connsiteY4-20" fmla="*/ 908720 h 2510972"/>
              <a:gd name="connsiteX5-21" fmla="*/ 0 w 12195175"/>
              <a:gd name="connsiteY5-22" fmla="*/ 0 h 251097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2195175" h="2510972">
                <a:moveTo>
                  <a:pt x="0" y="0"/>
                </a:moveTo>
                <a:lnTo>
                  <a:pt x="12195175" y="0"/>
                </a:lnTo>
                <a:lnTo>
                  <a:pt x="12195175" y="908720"/>
                </a:lnTo>
                <a:lnTo>
                  <a:pt x="6052458" y="2510972"/>
                </a:lnTo>
                <a:lnTo>
                  <a:pt x="0" y="908720"/>
                </a:lnTo>
                <a:lnTo>
                  <a:pt x="0" y="0"/>
                </a:lnTo>
                <a:close/>
              </a:path>
            </a:pathLst>
          </a:custGeom>
          <a:solidFill>
            <a:schemeClr val="accent1">
              <a:lumMod val="7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 y="6021111"/>
            <a:ext cx="12192000" cy="863374"/>
          </a:xfrm>
          <a:custGeom>
            <a:avLst/>
            <a:gdLst>
              <a:gd name="connsiteX0" fmla="*/ 0 w 12195175"/>
              <a:gd name="connsiteY0" fmla="*/ 0 h 404664"/>
              <a:gd name="connsiteX1" fmla="*/ 12195175 w 12195175"/>
              <a:gd name="connsiteY1" fmla="*/ 0 h 404664"/>
              <a:gd name="connsiteX2" fmla="*/ 12195175 w 12195175"/>
              <a:gd name="connsiteY2" fmla="*/ 404664 h 404664"/>
              <a:gd name="connsiteX3" fmla="*/ 0 w 12195175"/>
              <a:gd name="connsiteY3" fmla="*/ 404664 h 404664"/>
              <a:gd name="connsiteX4" fmla="*/ 0 w 12195175"/>
              <a:gd name="connsiteY4" fmla="*/ 0 h 404664"/>
              <a:gd name="connsiteX0-1" fmla="*/ 0 w 12195175"/>
              <a:gd name="connsiteY0-2" fmla="*/ 8993 h 413657"/>
              <a:gd name="connsiteX1-3" fmla="*/ 6096000 w 12195175"/>
              <a:gd name="connsiteY1-4" fmla="*/ 0 h 413657"/>
              <a:gd name="connsiteX2-5" fmla="*/ 12195175 w 12195175"/>
              <a:gd name="connsiteY2-6" fmla="*/ 8993 h 413657"/>
              <a:gd name="connsiteX3-7" fmla="*/ 12195175 w 12195175"/>
              <a:gd name="connsiteY3-8" fmla="*/ 413657 h 413657"/>
              <a:gd name="connsiteX4-9" fmla="*/ 0 w 12195175"/>
              <a:gd name="connsiteY4-10" fmla="*/ 413657 h 413657"/>
              <a:gd name="connsiteX5" fmla="*/ 0 w 12195175"/>
              <a:gd name="connsiteY5" fmla="*/ 8993 h 413657"/>
              <a:gd name="connsiteX0-11" fmla="*/ 0 w 12195175"/>
              <a:gd name="connsiteY0-12" fmla="*/ 458935 h 863599"/>
              <a:gd name="connsiteX1-13" fmla="*/ 6052457 w 12195175"/>
              <a:gd name="connsiteY1-14" fmla="*/ 0 h 863599"/>
              <a:gd name="connsiteX2-15" fmla="*/ 12195175 w 12195175"/>
              <a:gd name="connsiteY2-16" fmla="*/ 458935 h 863599"/>
              <a:gd name="connsiteX3-17" fmla="*/ 12195175 w 12195175"/>
              <a:gd name="connsiteY3-18" fmla="*/ 863599 h 863599"/>
              <a:gd name="connsiteX4-19" fmla="*/ 0 w 12195175"/>
              <a:gd name="connsiteY4-20" fmla="*/ 863599 h 863599"/>
              <a:gd name="connsiteX5-21" fmla="*/ 0 w 12195175"/>
              <a:gd name="connsiteY5-22" fmla="*/ 458935 h 86359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2195175" h="863599">
                <a:moveTo>
                  <a:pt x="0" y="458935"/>
                </a:moveTo>
                <a:lnTo>
                  <a:pt x="6052457" y="0"/>
                </a:lnTo>
                <a:lnTo>
                  <a:pt x="12195175" y="458935"/>
                </a:lnTo>
                <a:lnTo>
                  <a:pt x="12195175" y="863599"/>
                </a:lnTo>
                <a:lnTo>
                  <a:pt x="0" y="863599"/>
                </a:lnTo>
                <a:lnTo>
                  <a:pt x="0" y="458935"/>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标题 4"/>
          <p:cNvSpPr txBox="1"/>
          <p:nvPr/>
        </p:nvSpPr>
        <p:spPr>
          <a:xfrm>
            <a:off x="4243705" y="133350"/>
            <a:ext cx="3704590" cy="802640"/>
          </a:xfrm>
          <a:prstGeom prst="rect">
            <a:avLst/>
          </a:prstGeom>
          <a:effectLst/>
        </p:spPr>
        <p:txBody>
          <a:bodyPr vert="horz" lIns="91416" tIns="45708" rIns="91416" bIns="4570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800" b="1" dirty="0">
                <a:solidFill>
                  <a:schemeClr val="bg1"/>
                </a:solidFill>
                <a:latin typeface="楷体_GB2312" panose="02010609030101010101" charset="-122"/>
                <a:ea typeface="楷体_GB2312" panose="02010609030101010101" charset="-122"/>
                <a:cs typeface="楷体_GB2312" panose="02010609030101010101" charset="-122"/>
              </a:rPr>
              <a:t>智汇滨海</a:t>
            </a:r>
            <a:r>
              <a:rPr lang="en-US" altLang="zh-CN" sz="2800" b="1" dirty="0">
                <a:solidFill>
                  <a:schemeClr val="bg1"/>
                </a:solidFill>
                <a:latin typeface="楷体_GB2312" panose="02010609030101010101" charset="-122"/>
                <a:ea typeface="楷体_GB2312" panose="02010609030101010101" charset="-122"/>
                <a:cs typeface="楷体_GB2312" panose="02010609030101010101" charset="-122"/>
              </a:rPr>
              <a:t>·</a:t>
            </a:r>
            <a:r>
              <a:rPr lang="zh-CN" altLang="en-US" sz="2800" b="1" dirty="0">
                <a:solidFill>
                  <a:schemeClr val="bg1"/>
                </a:solidFill>
                <a:latin typeface="楷体_GB2312" panose="02010609030101010101" charset="-122"/>
                <a:ea typeface="楷体_GB2312" panose="02010609030101010101" charset="-122"/>
                <a:cs typeface="楷体_GB2312" panose="02010609030101010101" charset="-122"/>
              </a:rPr>
              <a:t>领航未来</a:t>
            </a:r>
            <a:endParaRPr lang="zh-CN" altLang="en-US" sz="2800" b="1" dirty="0">
              <a:solidFill>
                <a:schemeClr val="bg1"/>
              </a:solidFill>
              <a:latin typeface="楷体_GB2312" panose="02010609030101010101" charset="-122"/>
              <a:ea typeface="楷体_GB2312" panose="02010609030101010101" charset="-122"/>
              <a:cs typeface="楷体_GB2312" panose="02010609030101010101" charset="-122"/>
            </a:endParaRPr>
          </a:p>
        </p:txBody>
      </p:sp>
      <p:sp>
        <p:nvSpPr>
          <p:cNvPr id="9" name="TextBox 8"/>
          <p:cNvSpPr txBox="1"/>
          <p:nvPr/>
        </p:nvSpPr>
        <p:spPr>
          <a:xfrm>
            <a:off x="528320" y="3363595"/>
            <a:ext cx="11135995" cy="1322070"/>
          </a:xfrm>
          <a:prstGeom prst="rect">
            <a:avLst/>
          </a:prstGeom>
          <a:noFill/>
          <a:effectLst/>
        </p:spPr>
        <p:txBody>
          <a:bodyPr wrap="square" rtlCol="0">
            <a:spAutoFit/>
          </a:bodyPr>
          <a:lstStyle/>
          <a:p>
            <a:pPr algn="ctr">
              <a:lnSpc>
                <a:spcPct val="120000"/>
              </a:lnSpc>
              <a:defRPr/>
            </a:pPr>
            <a:r>
              <a:rPr lang="zh-CN" altLang="en-US" sz="4000" b="1" dirty="0">
                <a:solidFill>
                  <a:schemeClr val="accent1">
                    <a:lumMod val="75000"/>
                  </a:schemeClr>
                </a:solidFill>
              </a:rPr>
              <a:t>滨海新区引育卫生健康人才实施办法</a:t>
            </a:r>
            <a:endParaRPr lang="zh-CN" altLang="en-US" sz="4000" b="1" dirty="0">
              <a:solidFill>
                <a:schemeClr val="accent1">
                  <a:lumMod val="75000"/>
                </a:schemeClr>
              </a:solidFill>
            </a:endParaRPr>
          </a:p>
          <a:p>
            <a:pPr algn="ctr">
              <a:defRPr/>
            </a:pPr>
            <a:endParaRPr lang="zh-CN" altLang="en-US" sz="3200" b="1" dirty="0">
              <a:solidFill>
                <a:schemeClr val="accent1">
                  <a:lumMod val="75000"/>
                </a:schemeClr>
              </a:solidFill>
            </a:endParaRPr>
          </a:p>
        </p:txBody>
      </p:sp>
      <p:sp>
        <p:nvSpPr>
          <p:cNvPr id="10" name="Rectangle 4"/>
          <p:cNvSpPr txBox="1">
            <a:spLocks noChangeArrowheads="1"/>
          </p:cNvSpPr>
          <p:nvPr/>
        </p:nvSpPr>
        <p:spPr bwMode="auto">
          <a:xfrm>
            <a:off x="5222240" y="5267960"/>
            <a:ext cx="174752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nSpc>
                <a:spcPct val="110000"/>
              </a:lnSpc>
            </a:pPr>
            <a:r>
              <a:rPr lang="en-US" altLang="zh-CN" sz="1800" dirty="0">
                <a:solidFill>
                  <a:schemeClr val="accent1">
                    <a:lumMod val="75000"/>
                  </a:schemeClr>
                </a:solidFill>
                <a:latin typeface="华文楷体" panose="02010600040101010101" charset="-122"/>
                <a:ea typeface="华文楷体" panose="02010600040101010101" charset="-122"/>
                <a:cs typeface="华文楷体" panose="02010600040101010101" charset="-122"/>
              </a:rPr>
              <a:t>2023</a:t>
            </a:r>
            <a:r>
              <a:rPr lang="zh-CN" altLang="en-US" sz="1800" dirty="0">
                <a:solidFill>
                  <a:schemeClr val="accent1">
                    <a:lumMod val="75000"/>
                  </a:schemeClr>
                </a:solidFill>
                <a:latin typeface="华文楷体" panose="02010600040101010101" charset="-122"/>
                <a:ea typeface="华文楷体" panose="02010600040101010101" charset="-122"/>
                <a:cs typeface="华文楷体" panose="02010600040101010101" charset="-122"/>
              </a:rPr>
              <a:t>年</a:t>
            </a:r>
            <a:r>
              <a:rPr lang="en-US" altLang="en-US" sz="1800" dirty="0">
                <a:solidFill>
                  <a:schemeClr val="accent1">
                    <a:lumMod val="75000"/>
                  </a:schemeClr>
                </a:solidFill>
                <a:latin typeface="华文楷体" panose="02010600040101010101" charset="-122"/>
                <a:ea typeface="华文楷体" panose="02010600040101010101" charset="-122"/>
                <a:cs typeface="华文楷体" panose="02010600040101010101" charset="-122"/>
              </a:rPr>
              <a:t>11</a:t>
            </a:r>
            <a:r>
              <a:rPr lang="zh-CN" altLang="en-US" sz="1800" dirty="0">
                <a:solidFill>
                  <a:schemeClr val="accent1">
                    <a:lumMod val="75000"/>
                  </a:schemeClr>
                </a:solidFill>
                <a:latin typeface="华文楷体" panose="02010600040101010101" charset="-122"/>
                <a:ea typeface="华文楷体" panose="02010600040101010101" charset="-122"/>
                <a:cs typeface="华文楷体" panose="02010600040101010101" charset="-122"/>
              </a:rPr>
              <a:t>月</a:t>
            </a:r>
            <a:endParaRPr lang="zh-CN" altLang="en-US" sz="1800" dirty="0">
              <a:solidFill>
                <a:schemeClr val="accent1">
                  <a:lumMod val="75000"/>
                </a:schemeClr>
              </a:solidFill>
              <a:latin typeface="华文楷体" panose="02010600040101010101" charset="-122"/>
              <a:ea typeface="华文楷体" panose="02010600040101010101" charset="-122"/>
              <a:cs typeface="华文楷体" panose="02010600040101010101" charset="-122"/>
            </a:endParaRPr>
          </a:p>
        </p:txBody>
      </p:sp>
      <p:sp>
        <p:nvSpPr>
          <p:cNvPr id="17" name="TextBox 16"/>
          <p:cNvSpPr txBox="1"/>
          <p:nvPr/>
        </p:nvSpPr>
        <p:spPr>
          <a:xfrm>
            <a:off x="13510893" y="7029355"/>
            <a:ext cx="876935" cy="369236"/>
          </a:xfrm>
          <a:prstGeom prst="rect">
            <a:avLst/>
          </a:prstGeom>
          <a:noFill/>
        </p:spPr>
        <p:txBody>
          <a:bodyPr wrap="none" rtlCol="0">
            <a:spAutoFit/>
          </a:bodyPr>
          <a:lstStyle/>
          <a:p>
            <a:r>
              <a:rPr lang="zh-CN" altLang="en-US" sz="1800" dirty="0"/>
              <a:t>延时符</a:t>
            </a:r>
            <a:endParaRPr lang="zh-CN" altLang="en-US" sz="1800" dirty="0"/>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cxnSp>
        <p:nvCxnSpPr>
          <p:cNvPr id="6" name="Straight Arrow Connector 22"/>
          <p:cNvCxnSpPr/>
          <p:nvPr/>
        </p:nvCxnSpPr>
        <p:spPr>
          <a:xfrm>
            <a:off x="2616755" y="2688143"/>
            <a:ext cx="1498466" cy="0"/>
          </a:xfrm>
          <a:prstGeom prst="straightConnector1">
            <a:avLst/>
          </a:prstGeom>
          <a:ln w="19050">
            <a:solidFill>
              <a:schemeClr val="bg1">
                <a:lumMod val="65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24"/>
          <p:cNvCxnSpPr/>
          <p:nvPr/>
        </p:nvCxnSpPr>
        <p:spPr>
          <a:xfrm>
            <a:off x="7710330" y="2688143"/>
            <a:ext cx="1498466" cy="0"/>
          </a:xfrm>
          <a:prstGeom prst="straightConnector1">
            <a:avLst/>
          </a:prstGeom>
          <a:ln w="19050">
            <a:solidFill>
              <a:schemeClr val="bg1">
                <a:lumMod val="65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grpSp>
        <p:nvGrpSpPr>
          <p:cNvPr id="3" name="Group 20"/>
          <p:cNvGrpSpPr/>
          <p:nvPr/>
        </p:nvGrpSpPr>
        <p:grpSpPr>
          <a:xfrm rot="0">
            <a:off x="789940" y="1931670"/>
            <a:ext cx="1513840" cy="1513205"/>
            <a:chOff x="2019765" y="1694131"/>
            <a:chExt cx="1513668" cy="1513668"/>
          </a:xfrm>
          <a:solidFill>
            <a:schemeClr val="accent1"/>
          </a:solidFill>
        </p:grpSpPr>
        <p:sp>
          <p:nvSpPr>
            <p:cNvPr id="13" name="Teardrop 9"/>
            <p:cNvSpPr/>
            <p:nvPr/>
          </p:nvSpPr>
          <p:spPr>
            <a:xfrm rot="8028697">
              <a:off x="2019765"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endParaRPr>
            </a:p>
          </p:txBody>
        </p:sp>
        <p:sp>
          <p:nvSpPr>
            <p:cNvPr id="14" name="Teardrop 3"/>
            <p:cNvSpPr/>
            <p:nvPr/>
          </p:nvSpPr>
          <p:spPr>
            <a:xfrm rot="8028697">
              <a:off x="2084879" y="1759244"/>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endParaRPr>
            </a:p>
          </p:txBody>
        </p:sp>
      </p:grpSp>
      <p:sp>
        <p:nvSpPr>
          <p:cNvPr id="12" name="Rectangle 60"/>
          <p:cNvSpPr/>
          <p:nvPr/>
        </p:nvSpPr>
        <p:spPr>
          <a:xfrm>
            <a:off x="942975" y="2468880"/>
            <a:ext cx="1250315" cy="583565"/>
          </a:xfrm>
          <a:prstGeom prst="rect">
            <a:avLst/>
          </a:prstGeom>
          <a:solidFill>
            <a:schemeClr val="accent1"/>
          </a:solidFill>
          <a:ln>
            <a:noFill/>
          </a:ln>
        </p:spPr>
        <p:txBody>
          <a:bodyPr wrap="square">
            <a:spAutoFit/>
          </a:bodyPr>
          <a:lstStyle/>
          <a:p>
            <a:pPr algn="ctr"/>
            <a:r>
              <a:rPr lang="zh-CN" altLang="en-US" sz="1600" b="1" dirty="0">
                <a:solidFill>
                  <a:schemeClr val="bg1"/>
                </a:solidFill>
              </a:rPr>
              <a:t>高层次</a:t>
            </a:r>
            <a:endParaRPr lang="zh-CN" altLang="en-US" sz="1600" b="1" dirty="0">
              <a:solidFill>
                <a:schemeClr val="bg1"/>
              </a:solidFill>
            </a:endParaRPr>
          </a:p>
          <a:p>
            <a:pPr algn="ctr"/>
            <a:r>
              <a:rPr lang="zh-CN" altLang="en-US" sz="1600" b="1" dirty="0">
                <a:solidFill>
                  <a:schemeClr val="bg1"/>
                </a:solidFill>
              </a:rPr>
              <a:t>科研团队</a:t>
            </a:r>
            <a:endParaRPr lang="zh-CN" altLang="en-US" sz="1600" b="1" dirty="0">
              <a:solidFill>
                <a:schemeClr val="bg1"/>
              </a:solidFill>
            </a:endParaRPr>
          </a:p>
        </p:txBody>
      </p:sp>
      <p:grpSp>
        <p:nvGrpSpPr>
          <p:cNvPr id="4" name="Group 23"/>
          <p:cNvGrpSpPr/>
          <p:nvPr/>
        </p:nvGrpSpPr>
        <p:grpSpPr>
          <a:xfrm>
            <a:off x="697997" y="4399101"/>
            <a:ext cx="1513661" cy="1513317"/>
            <a:chOff x="5339165" y="1757191"/>
            <a:chExt cx="1513668" cy="1513668"/>
          </a:xfrm>
          <a:solidFill>
            <a:schemeClr val="accent2"/>
          </a:solidFill>
        </p:grpSpPr>
        <p:grpSp>
          <p:nvGrpSpPr>
            <p:cNvPr id="5" name="Group 19"/>
            <p:cNvGrpSpPr/>
            <p:nvPr/>
          </p:nvGrpSpPr>
          <p:grpSpPr>
            <a:xfrm>
              <a:off x="5339165" y="1757191"/>
              <a:ext cx="1513668" cy="1513668"/>
              <a:chOff x="5339165" y="1694131"/>
              <a:chExt cx="1513668" cy="1513668"/>
            </a:xfrm>
            <a:grpFill/>
          </p:grpSpPr>
          <p:sp>
            <p:nvSpPr>
              <p:cNvPr id="18" name="Teardrop 10"/>
              <p:cNvSpPr/>
              <p:nvPr/>
            </p:nvSpPr>
            <p:spPr>
              <a:xfrm rot="8028697">
                <a:off x="5339165"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b="1">
                  <a:solidFill>
                    <a:schemeClr val="bg1"/>
                  </a:solidFill>
                </a:endParaRPr>
              </a:p>
            </p:txBody>
          </p:sp>
          <p:sp>
            <p:nvSpPr>
              <p:cNvPr id="19" name="Teardrop 4"/>
              <p:cNvSpPr/>
              <p:nvPr/>
            </p:nvSpPr>
            <p:spPr>
              <a:xfrm rot="8028697">
                <a:off x="5404278" y="1759242"/>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b="1">
                  <a:solidFill>
                    <a:schemeClr val="bg1"/>
                  </a:solidFill>
                </a:endParaRPr>
              </a:p>
            </p:txBody>
          </p:sp>
        </p:grpSp>
        <p:sp>
          <p:nvSpPr>
            <p:cNvPr id="17" name="Rectangle 61"/>
            <p:cNvSpPr/>
            <p:nvPr/>
          </p:nvSpPr>
          <p:spPr>
            <a:xfrm>
              <a:off x="5422645" y="2252752"/>
              <a:ext cx="1291847" cy="542416"/>
            </a:xfrm>
            <a:prstGeom prst="rect">
              <a:avLst/>
            </a:prstGeom>
            <a:grpFill/>
          </p:spPr>
          <p:txBody>
            <a:bodyPr wrap="square">
              <a:spAutoFit/>
            </a:bodyPr>
            <a:lstStyle/>
            <a:p>
              <a:pPr algn="ctr"/>
              <a:r>
                <a:rPr lang="zh-CN" altLang="en-US" sz="1465" b="1" dirty="0">
                  <a:solidFill>
                    <a:schemeClr val="bg1"/>
                  </a:solidFill>
                </a:rPr>
                <a:t>高层次</a:t>
              </a:r>
              <a:endParaRPr lang="zh-CN" altLang="en-US" sz="1465" b="1" dirty="0">
                <a:solidFill>
                  <a:schemeClr val="bg1"/>
                </a:solidFill>
              </a:endParaRPr>
            </a:p>
            <a:p>
              <a:pPr algn="ctr"/>
              <a:r>
                <a:rPr lang="zh-CN" altLang="en-US" sz="1465" b="1" dirty="0">
                  <a:solidFill>
                    <a:schemeClr val="bg1"/>
                  </a:solidFill>
                </a:rPr>
                <a:t>临床团队</a:t>
              </a:r>
              <a:endParaRPr lang="zh-CN" altLang="en-US" sz="1465" b="1" dirty="0">
                <a:solidFill>
                  <a:schemeClr val="bg1"/>
                </a:solidFill>
              </a:endParaRPr>
            </a:p>
          </p:txBody>
        </p:sp>
      </p:grpSp>
      <p:grpSp>
        <p:nvGrpSpPr>
          <p:cNvPr id="8" name="Group 25"/>
          <p:cNvGrpSpPr/>
          <p:nvPr/>
        </p:nvGrpSpPr>
        <p:grpSpPr>
          <a:xfrm>
            <a:off x="9361787" y="2023560"/>
            <a:ext cx="1513661" cy="1513317"/>
            <a:chOff x="8658562" y="1757191"/>
            <a:chExt cx="1513668" cy="1513668"/>
          </a:xfrm>
          <a:solidFill>
            <a:schemeClr val="accent3"/>
          </a:solidFill>
        </p:grpSpPr>
        <p:grpSp>
          <p:nvGrpSpPr>
            <p:cNvPr id="9" name="Group 18"/>
            <p:cNvGrpSpPr/>
            <p:nvPr/>
          </p:nvGrpSpPr>
          <p:grpSpPr>
            <a:xfrm>
              <a:off x="8658562" y="1757191"/>
              <a:ext cx="1513668" cy="1513668"/>
              <a:chOff x="8658562" y="1694131"/>
              <a:chExt cx="1513668" cy="1513668"/>
            </a:xfrm>
            <a:grpFill/>
          </p:grpSpPr>
          <p:sp>
            <p:nvSpPr>
              <p:cNvPr id="23" name="Teardrop 11"/>
              <p:cNvSpPr/>
              <p:nvPr/>
            </p:nvSpPr>
            <p:spPr>
              <a:xfrm rot="8028697">
                <a:off x="8658562"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endParaRPr>
              </a:p>
            </p:txBody>
          </p:sp>
          <p:sp>
            <p:nvSpPr>
              <p:cNvPr id="24" name="Teardrop 5"/>
              <p:cNvSpPr/>
              <p:nvPr/>
            </p:nvSpPr>
            <p:spPr>
              <a:xfrm rot="8028697">
                <a:off x="8723676" y="1759244"/>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endParaRPr>
              </a:p>
            </p:txBody>
          </p:sp>
        </p:grpSp>
        <p:sp>
          <p:nvSpPr>
            <p:cNvPr id="22" name="Rectangle 62"/>
            <p:cNvSpPr/>
            <p:nvPr/>
          </p:nvSpPr>
          <p:spPr>
            <a:xfrm>
              <a:off x="9080162" y="2225007"/>
              <a:ext cx="797564" cy="337263"/>
            </a:xfrm>
            <a:prstGeom prst="rect">
              <a:avLst/>
            </a:prstGeom>
            <a:grpFill/>
          </p:spPr>
          <p:txBody>
            <a:bodyPr wrap="none">
              <a:spAutoFit/>
            </a:bodyPr>
            <a:lstStyle/>
            <a:p>
              <a:pPr algn="ctr"/>
              <a:r>
                <a:rPr lang="en-US" altLang="zh-CN" sz="1600" b="1" dirty="0">
                  <a:solidFill>
                    <a:schemeClr val="bg1"/>
                  </a:solidFill>
                </a:rPr>
                <a:t>50</a:t>
              </a:r>
              <a:r>
                <a:rPr lang="zh-CN" altLang="en-US" sz="1600" b="1" dirty="0">
                  <a:solidFill>
                    <a:schemeClr val="bg1"/>
                  </a:solidFill>
                </a:rPr>
                <a:t>万元</a:t>
              </a:r>
              <a:endParaRPr lang="zh-CN" altLang="en-US" sz="1600" b="1" dirty="0">
                <a:solidFill>
                  <a:schemeClr val="bg1"/>
                </a:solidFill>
              </a:endParaRPr>
            </a:p>
          </p:txBody>
        </p:sp>
      </p:grpSp>
      <p:sp>
        <p:nvSpPr>
          <p:cNvPr id="27" name="TextBox 4"/>
          <p:cNvSpPr txBox="1"/>
          <p:nvPr/>
        </p:nvSpPr>
        <p:spPr>
          <a:xfrm>
            <a:off x="5031740" y="1331595"/>
            <a:ext cx="1320165" cy="378460"/>
          </a:xfrm>
          <a:prstGeom prst="rect">
            <a:avLst/>
          </a:prstGeom>
          <a:solidFill>
            <a:schemeClr val="accent1"/>
          </a:solidFill>
          <a:ln>
            <a:noFill/>
          </a:ln>
        </p:spPr>
        <p:txBody>
          <a:bodyPr wrap="square" rtlCol="0">
            <a:spAutoFit/>
          </a:bodyPr>
          <a:lstStyle/>
          <a:p>
            <a:pPr algn="ctr"/>
            <a:r>
              <a:rPr lang="zh-CN" altLang="en-US" sz="1865" b="1" dirty="0">
                <a:solidFill>
                  <a:srgbClr val="F8F8F8"/>
                </a:solidFill>
              </a:rPr>
              <a:t>条件</a:t>
            </a:r>
            <a:endParaRPr lang="zh-CN" altLang="en-US" sz="1865" b="1" dirty="0">
              <a:solidFill>
                <a:srgbClr val="F8F8F8"/>
              </a:solidFill>
            </a:endParaRPr>
          </a:p>
        </p:txBody>
      </p:sp>
      <p:sp>
        <p:nvSpPr>
          <p:cNvPr id="28" name="TextBox 9"/>
          <p:cNvSpPr txBox="1"/>
          <p:nvPr/>
        </p:nvSpPr>
        <p:spPr>
          <a:xfrm>
            <a:off x="4229735" y="1710055"/>
            <a:ext cx="3206115" cy="2326640"/>
          </a:xfrm>
          <a:prstGeom prst="rect">
            <a:avLst/>
          </a:prstGeom>
          <a:noFill/>
        </p:spPr>
        <p:txBody>
          <a:bodyPr wrap="square" lIns="91418" tIns="45709" rIns="91418" bIns="45709" rtlCol="0">
            <a:spAutoFit/>
          </a:bodyPr>
          <a:lstStyle/>
          <a:p>
            <a:pPr algn="just">
              <a:lnSpc>
                <a:spcPct val="130000"/>
              </a:lnSpc>
            </a:pPr>
            <a:endParaRPr sz="1400" b="1" dirty="0">
              <a:sym typeface="+mn-ea"/>
            </a:endParaRPr>
          </a:p>
          <a:p>
            <a:pPr algn="just">
              <a:lnSpc>
                <a:spcPct val="130000"/>
              </a:lnSpc>
            </a:pPr>
            <a:r>
              <a:rPr sz="1400" b="1" dirty="0">
                <a:sym typeface="+mn-ea"/>
              </a:rPr>
              <a:t>团队获得国家自然基金创新研究群体项目资助，或者国家重点实验室团队。团队负责人1名，符合卫生健康高层次人才第（二）条或第（三）条标准；团队核心成员3—5名，要求具备较强的科研创新能力，具有博士研究生学历学位。</a:t>
            </a:r>
            <a:endParaRPr sz="1400" b="1" dirty="0">
              <a:sym typeface="+mn-ea"/>
            </a:endParaRPr>
          </a:p>
        </p:txBody>
      </p:sp>
      <p:sp>
        <p:nvSpPr>
          <p:cNvPr id="33" name="矩形 32"/>
          <p:cNvSpPr/>
          <p:nvPr/>
        </p:nvSpPr>
        <p:spPr>
          <a:xfrm>
            <a:off x="0" y="0"/>
            <a:ext cx="985019" cy="583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7" name="组合 2"/>
          <p:cNvGrpSpPr/>
          <p:nvPr/>
        </p:nvGrpSpPr>
        <p:grpSpPr>
          <a:xfrm>
            <a:off x="192931" y="0"/>
            <a:ext cx="576064" cy="836712"/>
            <a:chOff x="841003" y="360040"/>
            <a:chExt cx="504056" cy="836712"/>
          </a:xfrm>
          <a:gradFill>
            <a:gsLst>
              <a:gs pos="0">
                <a:srgbClr val="0E1A40"/>
              </a:gs>
              <a:gs pos="100000">
                <a:srgbClr val="2F5EB0"/>
              </a:gs>
            </a:gsLst>
            <a:lin ang="13800000" scaled="0"/>
          </a:gradFill>
        </p:grpSpPr>
        <p:sp>
          <p:nvSpPr>
            <p:cNvPr id="38" name="矩形 37"/>
            <p:cNvSpPr/>
            <p:nvPr/>
          </p:nvSpPr>
          <p:spPr>
            <a:xfrm>
              <a:off x="841003" y="360040"/>
              <a:ext cx="504056" cy="54868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等腰三角形 4"/>
            <p:cNvSpPr/>
            <p:nvPr/>
          </p:nvSpPr>
          <p:spPr>
            <a:xfrm rot="10800000">
              <a:off x="841003" y="908720"/>
              <a:ext cx="504056" cy="288032"/>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KSO_Shape"/>
          <p:cNvSpPr/>
          <p:nvPr/>
        </p:nvSpPr>
        <p:spPr bwMode="auto">
          <a:xfrm>
            <a:off x="334546" y="254607"/>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endParaRPr>
          </a:p>
        </p:txBody>
      </p:sp>
      <p:sp>
        <p:nvSpPr>
          <p:cNvPr id="42" name="TextBox 4"/>
          <p:cNvSpPr txBox="1"/>
          <p:nvPr/>
        </p:nvSpPr>
        <p:spPr>
          <a:xfrm>
            <a:off x="3674110" y="170180"/>
            <a:ext cx="4036060" cy="378460"/>
          </a:xfrm>
          <a:prstGeom prst="rect">
            <a:avLst/>
          </a:prstGeom>
          <a:solidFill>
            <a:schemeClr val="accent1"/>
          </a:solidFill>
          <a:ln>
            <a:noFill/>
          </a:ln>
        </p:spPr>
        <p:txBody>
          <a:bodyPr wrap="square" rtlCol="0">
            <a:spAutoFit/>
          </a:bodyPr>
          <a:p>
            <a:pPr algn="ctr"/>
            <a:r>
              <a:rPr lang="zh-CN" sz="1865" dirty="0">
                <a:solidFill>
                  <a:srgbClr val="F8F8F8"/>
                </a:solidFill>
                <a:latin typeface="楷体_GB2312" panose="02010609030101010101" charset="-122"/>
                <a:ea typeface="楷体_GB2312" panose="02010609030101010101" charset="-122"/>
                <a:cs typeface="楷体_GB2312" panose="02010609030101010101" charset="-122"/>
              </a:rPr>
              <a:t>引进</a:t>
            </a:r>
            <a:r>
              <a:rPr sz="1865" dirty="0">
                <a:solidFill>
                  <a:srgbClr val="F8F8F8"/>
                </a:solidFill>
                <a:latin typeface="楷体_GB2312" panose="02010609030101010101" charset="-122"/>
                <a:ea typeface="楷体_GB2312" panose="02010609030101010101" charset="-122"/>
                <a:cs typeface="楷体_GB2312" panose="02010609030101010101" charset="-122"/>
              </a:rPr>
              <a:t>高层次专家团队</a:t>
            </a:r>
            <a:endParaRPr sz="1865" dirty="0">
              <a:solidFill>
                <a:srgbClr val="F8F8F8"/>
              </a:solidFill>
              <a:latin typeface="楷体_GB2312" panose="02010609030101010101" charset="-122"/>
              <a:ea typeface="楷体_GB2312" panose="02010609030101010101" charset="-122"/>
              <a:cs typeface="楷体_GB2312" panose="02010609030101010101" charset="-122"/>
            </a:endParaRPr>
          </a:p>
        </p:txBody>
      </p:sp>
      <p:sp>
        <p:nvSpPr>
          <p:cNvPr id="10" name="文本框 9"/>
          <p:cNvSpPr txBox="1"/>
          <p:nvPr/>
        </p:nvSpPr>
        <p:spPr>
          <a:xfrm>
            <a:off x="840740" y="202565"/>
            <a:ext cx="2286000" cy="345440"/>
          </a:xfrm>
          <a:prstGeom prst="rect">
            <a:avLst/>
          </a:prstGeom>
          <a:noFill/>
        </p:spPr>
        <p:txBody>
          <a:bodyPr wrap="square" lIns="68580" tIns="34290" rIns="68580" bIns="34290" rtlCol="0">
            <a:spAutoFit/>
          </a:bodyPr>
          <a:p>
            <a:pPr marL="0" lvl="1"/>
            <a:r>
              <a:rPr lang="zh-CN" altLang="en-US" b="1" dirty="0">
                <a:solidFill>
                  <a:schemeClr val="accent1">
                    <a:lumMod val="75000"/>
                  </a:schemeClr>
                </a:solidFill>
                <a:latin typeface="楷体_GB2312" panose="02010609030101010101" charset="-122"/>
                <a:ea typeface="楷体_GB2312" panose="02010609030101010101" charset="-122"/>
                <a:cs typeface="楷体_GB2312" panose="02010609030101010101" charset="-122"/>
              </a:rPr>
              <a:t>智汇滨海</a:t>
            </a:r>
            <a:r>
              <a:rPr lang="en-US" altLang="zh-CN" b="1" dirty="0">
                <a:solidFill>
                  <a:schemeClr val="accent1">
                    <a:lumMod val="75000"/>
                  </a:schemeClr>
                </a:solidFill>
                <a:latin typeface="楷体_GB2312" panose="02010609030101010101" charset="-122"/>
                <a:ea typeface="楷体_GB2312" panose="02010609030101010101" charset="-122"/>
                <a:cs typeface="楷体_GB2312" panose="02010609030101010101" charset="-122"/>
              </a:rPr>
              <a:t>·</a:t>
            </a:r>
            <a:r>
              <a:rPr lang="zh-CN" altLang="en-US" b="1" dirty="0">
                <a:solidFill>
                  <a:schemeClr val="accent1">
                    <a:lumMod val="75000"/>
                  </a:schemeClr>
                </a:solidFill>
                <a:latin typeface="楷体_GB2312" panose="02010609030101010101" charset="-122"/>
                <a:ea typeface="楷体_GB2312" panose="02010609030101010101" charset="-122"/>
                <a:cs typeface="楷体_GB2312" panose="02010609030101010101" charset="-122"/>
              </a:rPr>
              <a:t>领航未来</a:t>
            </a:r>
            <a:endParaRPr lang="zh-CN" altLang="en-US" b="1" dirty="0">
              <a:solidFill>
                <a:schemeClr val="accent1">
                  <a:lumMod val="75000"/>
                </a:schemeClr>
              </a:solidFill>
              <a:latin typeface="楷体_GB2312" panose="02010609030101010101" charset="-122"/>
              <a:ea typeface="楷体_GB2312" panose="02010609030101010101" charset="-122"/>
              <a:cs typeface="楷体_GB2312" panose="02010609030101010101" charset="-122"/>
            </a:endParaRPr>
          </a:p>
        </p:txBody>
      </p:sp>
      <p:sp>
        <p:nvSpPr>
          <p:cNvPr id="11" name="TextBox 9"/>
          <p:cNvSpPr txBox="1"/>
          <p:nvPr/>
        </p:nvSpPr>
        <p:spPr>
          <a:xfrm>
            <a:off x="4115435" y="4011295"/>
            <a:ext cx="3669665" cy="2606040"/>
          </a:xfrm>
          <a:prstGeom prst="rect">
            <a:avLst/>
          </a:prstGeom>
          <a:noFill/>
        </p:spPr>
        <p:txBody>
          <a:bodyPr wrap="square" lIns="91418" tIns="45709" rIns="91418" bIns="45709" rtlCol="0">
            <a:spAutoFit/>
          </a:bodyPr>
          <a:p>
            <a:pPr algn="just">
              <a:lnSpc>
                <a:spcPct val="130000"/>
              </a:lnSpc>
            </a:pPr>
            <a:endParaRPr sz="1400" b="1" dirty="0">
              <a:sym typeface="+mn-ea"/>
            </a:endParaRPr>
          </a:p>
          <a:p>
            <a:pPr algn="just">
              <a:lnSpc>
                <a:spcPct val="130000"/>
              </a:lnSpc>
            </a:pPr>
            <a:r>
              <a:rPr sz="1400" b="1" dirty="0">
                <a:sym typeface="+mn-ea"/>
              </a:rPr>
              <a:t>团队所在专科列入国家临床医学研究中心建设项目，或者进入《中国医院专科排行榜》最新年度全国专科综合排行榜前五位。团队负责人1名，符合卫生健康高层次人才标准；团队核心成员3—5名，要求在医疗卫生一线工作，专业能力强，具备一定的科研创新能力，具有硕士研究生及以上学历学位，具有副高级专业技术职务任职资格。</a:t>
            </a:r>
            <a:endParaRPr sz="1400" b="1" dirty="0">
              <a:sym typeface="+mn-ea"/>
            </a:endParaRPr>
          </a:p>
        </p:txBody>
      </p:sp>
      <p:cxnSp>
        <p:nvCxnSpPr>
          <p:cNvPr id="15" name="Straight Arrow Connector 22"/>
          <p:cNvCxnSpPr/>
          <p:nvPr/>
        </p:nvCxnSpPr>
        <p:spPr>
          <a:xfrm>
            <a:off x="2581195" y="5090983"/>
            <a:ext cx="1498466" cy="0"/>
          </a:xfrm>
          <a:prstGeom prst="straightConnector1">
            <a:avLst/>
          </a:prstGeom>
          <a:ln w="19050">
            <a:solidFill>
              <a:schemeClr val="bg1">
                <a:lumMod val="65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24"/>
          <p:cNvCxnSpPr/>
          <p:nvPr/>
        </p:nvCxnSpPr>
        <p:spPr>
          <a:xfrm>
            <a:off x="7785260" y="5090983"/>
            <a:ext cx="1498466" cy="0"/>
          </a:xfrm>
          <a:prstGeom prst="straightConnector1">
            <a:avLst/>
          </a:prstGeom>
          <a:ln w="19050">
            <a:solidFill>
              <a:schemeClr val="bg1">
                <a:lumMod val="65000"/>
              </a:schemeClr>
            </a:solidFill>
            <a:prstDash val="dashDot"/>
            <a:tailEnd type="triangle"/>
          </a:ln>
        </p:spPr>
        <p:style>
          <a:lnRef idx="1">
            <a:schemeClr val="accent1"/>
          </a:lnRef>
          <a:fillRef idx="0">
            <a:schemeClr val="accent1"/>
          </a:fillRef>
          <a:effectRef idx="0">
            <a:schemeClr val="accent1"/>
          </a:effectRef>
          <a:fontRef idx="minor">
            <a:schemeClr val="tx1"/>
          </a:fontRef>
        </p:style>
      </p:cxnSp>
      <p:grpSp>
        <p:nvGrpSpPr>
          <p:cNvPr id="20" name="Group 25"/>
          <p:cNvGrpSpPr/>
          <p:nvPr/>
        </p:nvGrpSpPr>
        <p:grpSpPr>
          <a:xfrm>
            <a:off x="9361787" y="4427035"/>
            <a:ext cx="1513661" cy="1513317"/>
            <a:chOff x="8658562" y="1757191"/>
            <a:chExt cx="1513668" cy="1513668"/>
          </a:xfrm>
          <a:solidFill>
            <a:schemeClr val="accent3"/>
          </a:solidFill>
        </p:grpSpPr>
        <p:grpSp>
          <p:nvGrpSpPr>
            <p:cNvPr id="21" name="Group 18"/>
            <p:cNvGrpSpPr/>
            <p:nvPr/>
          </p:nvGrpSpPr>
          <p:grpSpPr>
            <a:xfrm>
              <a:off x="8658562" y="1757191"/>
              <a:ext cx="1513668" cy="1513668"/>
              <a:chOff x="8658562" y="1694131"/>
              <a:chExt cx="1513668" cy="1513668"/>
            </a:xfrm>
            <a:grpFill/>
          </p:grpSpPr>
          <p:sp>
            <p:nvSpPr>
              <p:cNvPr id="25" name="Teardrop 11"/>
              <p:cNvSpPr/>
              <p:nvPr/>
            </p:nvSpPr>
            <p:spPr>
              <a:xfrm rot="8028697">
                <a:off x="8658562"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vi-VN" sz="1600" b="1" dirty="0">
                  <a:solidFill>
                    <a:schemeClr val="bg1"/>
                  </a:solidFill>
                </a:endParaRPr>
              </a:p>
            </p:txBody>
          </p:sp>
          <p:sp>
            <p:nvSpPr>
              <p:cNvPr id="26" name="Teardrop 5"/>
              <p:cNvSpPr/>
              <p:nvPr/>
            </p:nvSpPr>
            <p:spPr>
              <a:xfrm rot="8028697">
                <a:off x="8723676" y="1759244"/>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vi-VN" sz="1600" b="1" dirty="0">
                  <a:solidFill>
                    <a:schemeClr val="bg1"/>
                  </a:solidFill>
                </a:endParaRPr>
              </a:p>
            </p:txBody>
          </p:sp>
        </p:grpSp>
        <p:sp>
          <p:nvSpPr>
            <p:cNvPr id="29" name="Rectangle 62"/>
            <p:cNvSpPr/>
            <p:nvPr/>
          </p:nvSpPr>
          <p:spPr>
            <a:xfrm>
              <a:off x="9080162" y="2225007"/>
              <a:ext cx="797564" cy="337263"/>
            </a:xfrm>
            <a:prstGeom prst="rect">
              <a:avLst/>
            </a:prstGeom>
            <a:grpFill/>
          </p:spPr>
          <p:txBody>
            <a:bodyPr wrap="none">
              <a:spAutoFit/>
            </a:bodyPr>
            <a:p>
              <a:pPr algn="ctr"/>
              <a:r>
                <a:rPr lang="en-US" altLang="zh-CN" sz="1600" b="1" dirty="0">
                  <a:solidFill>
                    <a:schemeClr val="bg1"/>
                  </a:solidFill>
                </a:rPr>
                <a:t>40</a:t>
              </a:r>
              <a:r>
                <a:rPr lang="zh-CN" altLang="en-US" sz="1600" b="1" dirty="0">
                  <a:solidFill>
                    <a:schemeClr val="bg1"/>
                  </a:solidFill>
                </a:rPr>
                <a:t>万元</a:t>
              </a:r>
              <a:endParaRPr lang="zh-CN" altLang="en-US" sz="1600" b="1" dirty="0">
                <a:solidFill>
                  <a:schemeClr val="bg1"/>
                </a:solidFill>
              </a:endParaRPr>
            </a:p>
          </p:txBody>
        </p:sp>
      </p:grpSp>
    </p:spTree>
  </p:cSld>
  <p:clrMapOvr>
    <a:masterClrMapping/>
  </p:clrMapOvr>
  <p:transition spd="med" advTm="2000">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cxnSp>
        <p:nvCxnSpPr>
          <p:cNvPr id="122" name="直接连接符 121"/>
          <p:cNvCxnSpPr/>
          <p:nvPr/>
        </p:nvCxnSpPr>
        <p:spPr>
          <a:xfrm>
            <a:off x="630555" y="6282690"/>
            <a:ext cx="1073594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rotWithShape="1">
          <a:blip r:embed="rId2"/>
          <a:srcRect l="608" t="1361" r="1051" b="679"/>
          <a:stretch>
            <a:fillRect/>
          </a:stretch>
        </p:blipFill>
        <p:spPr>
          <a:xfrm>
            <a:off x="0" y="357687"/>
            <a:ext cx="12192000" cy="385161"/>
          </a:xfrm>
          <a:prstGeom prst="rect">
            <a:avLst/>
          </a:prstGeom>
        </p:spPr>
      </p:pic>
      <p:sp>
        <p:nvSpPr>
          <p:cNvPr id="14" name="矩形 13"/>
          <p:cNvSpPr/>
          <p:nvPr>
            <p:custDataLst>
              <p:tags r:id="rId3"/>
            </p:custDataLst>
          </p:nvPr>
        </p:nvSpPr>
        <p:spPr>
          <a:xfrm>
            <a:off x="5630333" y="283317"/>
            <a:ext cx="6561706" cy="556056"/>
          </a:xfrm>
          <a:prstGeom prst="rect">
            <a:avLst/>
          </a:prstGeom>
          <a:gradFill flip="none" rotWithShape="1">
            <a:gsLst>
              <a:gs pos="0">
                <a:schemeClr val="bg1">
                  <a:alpha val="90000"/>
                </a:schemeClr>
              </a:gs>
              <a:gs pos="50000">
                <a:schemeClr val="bg1">
                  <a:alpha val="70000"/>
                </a:schemeClr>
              </a:gs>
              <a:gs pos="10000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016000" y="320040"/>
            <a:ext cx="5387340" cy="460375"/>
          </a:xfrm>
          <a:prstGeom prst="rect">
            <a:avLst/>
          </a:prstGeom>
        </p:spPr>
        <p:txBody>
          <a:bodyPr wrap="square">
            <a:spAutoFit/>
          </a:bodyPr>
          <a:lstStyle/>
          <a:p>
            <a:pPr algn="ctr"/>
            <a:r>
              <a:rPr lang="zh-CN" altLang="en-US" sz="2400" spc="300" dirty="0" smtClean="0">
                <a:solidFill>
                  <a:schemeClr val="bg1"/>
                </a:solidFill>
                <a:effectLst>
                  <a:outerShdw blurRad="50800" dist="38100" dir="2700000" algn="tl" rotWithShape="0">
                    <a:prstClr val="black">
                      <a:alpha val="40000"/>
                    </a:prstClr>
                  </a:outerShdw>
                </a:effectLst>
                <a:latin typeface="汉仪铁线黑-65简" panose="00020600040101010101" pitchFamily="18" charset="-122"/>
                <a:ea typeface="汉仪铁线黑-65简" panose="00020600040101010101" pitchFamily="18" charset="-122"/>
                <a:cs typeface="+mn-ea"/>
                <a:sym typeface="+mn-lt"/>
              </a:rPr>
              <a:t>引进卫生健康高层次人才</a:t>
            </a:r>
            <a:endParaRPr lang="zh-CN" altLang="en-US" sz="2400" spc="300" dirty="0" smtClean="0">
              <a:solidFill>
                <a:schemeClr val="bg1"/>
              </a:solidFill>
              <a:effectLst>
                <a:outerShdw blurRad="50800" dist="38100" dir="2700000" algn="tl" rotWithShape="0">
                  <a:prstClr val="black">
                    <a:alpha val="40000"/>
                  </a:prstClr>
                </a:outerShdw>
              </a:effectLst>
              <a:latin typeface="汉仪铁线黑-65简" panose="00020600040101010101" pitchFamily="18" charset="-122"/>
              <a:ea typeface="汉仪铁线黑-65简" panose="00020600040101010101" pitchFamily="18" charset="-122"/>
              <a:cs typeface="+mn-ea"/>
              <a:sym typeface="+mn-lt"/>
            </a:endParaRPr>
          </a:p>
        </p:txBody>
      </p:sp>
      <p:pic>
        <p:nvPicPr>
          <p:cNvPr id="24" name="图片 23"/>
          <p:cNvPicPr>
            <a:picLocks noChangeAspect="1"/>
          </p:cNvPicPr>
          <p:nvPr/>
        </p:nvPicPr>
        <p:blipFill rotWithShape="1">
          <a:blip r:embed="rId4" cstate="print">
            <a:extLst>
              <a:ext uri="{28A0092B-C50C-407E-A947-70E740481C1C}">
                <a14:useLocalDpi xmlns:a14="http://schemas.microsoft.com/office/drawing/2010/main" val="0"/>
              </a:ext>
            </a:extLst>
          </a:blip>
          <a:srcRect t="61782" r="50787"/>
          <a:stretch>
            <a:fillRect/>
          </a:stretch>
        </p:blipFill>
        <p:spPr>
          <a:xfrm rot="2671052">
            <a:off x="-507932" y="42523"/>
            <a:ext cx="1527256" cy="876544"/>
          </a:xfrm>
          <a:prstGeom prst="rect">
            <a:avLst/>
          </a:prstGeom>
        </p:spPr>
      </p:pic>
      <p:sp>
        <p:nvSpPr>
          <p:cNvPr id="4" name="圆角矩形 3"/>
          <p:cNvSpPr/>
          <p:nvPr>
            <p:custDataLst>
              <p:tags r:id="rId5"/>
            </p:custDataLst>
          </p:nvPr>
        </p:nvSpPr>
        <p:spPr>
          <a:xfrm>
            <a:off x="3724275" y="1026160"/>
            <a:ext cx="5232400" cy="648335"/>
          </a:xfrm>
          <a:prstGeom prst="roundRect">
            <a:avLst/>
          </a:prstGeom>
          <a:solidFill>
            <a:srgbClr val="6096E6">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17" name="椭圆 16"/>
          <p:cNvSpPr/>
          <p:nvPr>
            <p:custDataLst>
              <p:tags r:id="rId6"/>
            </p:custDataLst>
          </p:nvPr>
        </p:nvSpPr>
        <p:spPr>
          <a:xfrm>
            <a:off x="3878580" y="1096645"/>
            <a:ext cx="452755" cy="507365"/>
          </a:xfrm>
          <a:prstGeom prst="ellipse">
            <a:avLst/>
          </a:prstGeom>
          <a:solidFill>
            <a:srgbClr val="6096E6"/>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1</a:t>
            </a:r>
            <a:endParaRPr lang="en-US" altLang="zh-CN"/>
          </a:p>
        </p:txBody>
      </p:sp>
      <p:sp>
        <p:nvSpPr>
          <p:cNvPr id="46" name="文本框 45"/>
          <p:cNvSpPr txBox="1"/>
          <p:nvPr>
            <p:custDataLst>
              <p:tags r:id="rId7"/>
            </p:custDataLst>
          </p:nvPr>
        </p:nvSpPr>
        <p:spPr>
          <a:xfrm>
            <a:off x="4345305" y="1096645"/>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中国科学院院士，中国工程院院士，中国社会科学院学部委员，具有较高的学术造诣和国际影响力的相当于上述层次的其他人才。</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6" name="圆角矩形 5"/>
          <p:cNvSpPr/>
          <p:nvPr>
            <p:custDataLst>
              <p:tags r:id="rId8"/>
            </p:custDataLst>
          </p:nvPr>
        </p:nvSpPr>
        <p:spPr>
          <a:xfrm>
            <a:off x="3724275" y="1894205"/>
            <a:ext cx="5269865" cy="61912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19" name="椭圆 18"/>
          <p:cNvSpPr/>
          <p:nvPr>
            <p:custDataLst>
              <p:tags r:id="rId9"/>
            </p:custDataLst>
          </p:nvPr>
        </p:nvSpPr>
        <p:spPr>
          <a:xfrm>
            <a:off x="3878580" y="1956435"/>
            <a:ext cx="452120" cy="499110"/>
          </a:xfrm>
          <a:prstGeom prst="ellipse">
            <a:avLst/>
          </a:prstGeom>
          <a:solidFill>
            <a:srgbClr val="56CA95"/>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2</a:t>
            </a:r>
            <a:endParaRPr lang="en-US" altLang="zh-CN"/>
          </a:p>
        </p:txBody>
      </p:sp>
      <p:sp>
        <p:nvSpPr>
          <p:cNvPr id="8" name="文本框 7"/>
          <p:cNvSpPr txBox="1"/>
          <p:nvPr>
            <p:custDataLst>
              <p:tags r:id="rId10"/>
            </p:custDataLst>
          </p:nvPr>
        </p:nvSpPr>
        <p:spPr>
          <a:xfrm>
            <a:off x="4286250" y="1950085"/>
            <a:ext cx="4763135" cy="345440"/>
          </a:xfrm>
          <a:prstGeom prst="rect">
            <a:avLst/>
          </a:prstGeom>
          <a:noFill/>
        </p:spPr>
        <p:txBody>
          <a:bodyPr wrap="square" bIns="0" rtlCol="0"/>
          <a:p>
            <a:pPr algn="l">
              <a:buClrTx/>
              <a:buSzTx/>
              <a:buFontTx/>
            </a:pPr>
            <a:r>
              <a:rPr lang="zh-CN" altLang="en-US" sz="1000" b="1" spc="300">
                <a:solidFill>
                  <a:srgbClr val="6096E6">
                    <a:lumMod val="50000"/>
                  </a:srgbClr>
                </a:solidFill>
                <a:uFillTx/>
                <a:latin typeface="MiSans Bold" panose="00000800000000000000" charset="-122"/>
                <a:ea typeface="MiSans Bold" panose="00000800000000000000" charset="-122"/>
              </a:rPr>
              <a:t>国家级高层次人才（青年项目除外），国家级重点学科带头人、重点实验室负责人、国家杰出青年基金项目获得者、国医大师等相当层面的人才。</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16" name="圆角矩形 15"/>
          <p:cNvSpPr/>
          <p:nvPr>
            <p:custDataLst>
              <p:tags r:id="rId11"/>
            </p:custDataLst>
          </p:nvPr>
        </p:nvSpPr>
        <p:spPr>
          <a:xfrm>
            <a:off x="667385" y="3143885"/>
            <a:ext cx="2415540" cy="1313180"/>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p>
            <a:pPr algn="ctr"/>
            <a:r>
              <a:rPr lang="zh-CN" altLang="en-US" sz="2000" b="1" spc="300">
                <a:solidFill>
                  <a:srgbClr val="6096E6">
                    <a:lumMod val="50000"/>
                  </a:srgbClr>
                </a:solidFill>
                <a:uFillTx/>
                <a:latin typeface="MiSans Bold" panose="00000800000000000000" charset="-122"/>
                <a:ea typeface="MiSans Bold" panose="00000800000000000000" charset="-122"/>
                <a:sym typeface="+mn-ea"/>
              </a:rPr>
              <a:t>引进卫生健康</a:t>
            </a:r>
            <a:endParaRPr lang="zh-CN" altLang="en-US" sz="2000" b="1" spc="300">
              <a:solidFill>
                <a:srgbClr val="6096E6">
                  <a:lumMod val="50000"/>
                </a:srgbClr>
              </a:solidFill>
              <a:uFillTx/>
              <a:latin typeface="MiSans Bold" panose="00000800000000000000" charset="-122"/>
              <a:ea typeface="MiSans Bold" panose="00000800000000000000" charset="-122"/>
              <a:sym typeface="+mn-ea"/>
            </a:endParaRPr>
          </a:p>
          <a:p>
            <a:pPr algn="ctr"/>
            <a:r>
              <a:rPr lang="zh-CN" altLang="en-US" sz="2000" b="1" spc="300">
                <a:solidFill>
                  <a:srgbClr val="6096E6">
                    <a:lumMod val="50000"/>
                  </a:srgbClr>
                </a:solidFill>
                <a:uFillTx/>
                <a:latin typeface="MiSans Bold" panose="00000800000000000000" charset="-122"/>
                <a:ea typeface="MiSans Bold" panose="00000800000000000000" charset="-122"/>
                <a:sym typeface="+mn-ea"/>
              </a:rPr>
              <a:t>高层次人才</a:t>
            </a:r>
            <a:endParaRPr lang="zh-CN" altLang="en-US" sz="2000" b="1" spc="300">
              <a:solidFill>
                <a:srgbClr val="6096E6">
                  <a:lumMod val="50000"/>
                </a:srgbClr>
              </a:solidFill>
              <a:uFillTx/>
              <a:latin typeface="MiSans Bold" panose="00000800000000000000" charset="-122"/>
              <a:ea typeface="MiSans Bold" panose="00000800000000000000" charset="-122"/>
              <a:sym typeface="+mn-ea"/>
            </a:endParaRPr>
          </a:p>
        </p:txBody>
      </p:sp>
      <p:sp>
        <p:nvSpPr>
          <p:cNvPr id="21" name="椭圆 20"/>
          <p:cNvSpPr/>
          <p:nvPr>
            <p:custDataLst>
              <p:tags r:id="rId12"/>
            </p:custDataLst>
          </p:nvPr>
        </p:nvSpPr>
        <p:spPr>
          <a:xfrm>
            <a:off x="1558950" y="2276452"/>
            <a:ext cx="467891" cy="467891"/>
          </a:xfrm>
          <a:prstGeom prst="ellipse">
            <a:avLst/>
          </a:prstGeom>
          <a:solidFill>
            <a:srgbClr val="6096E6">
              <a:lumMod val="20000"/>
              <a:lumOff val="8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36" name="圆角矩形 35"/>
          <p:cNvSpPr/>
          <p:nvPr>
            <p:custDataLst>
              <p:tags r:id="rId13"/>
            </p:custDataLst>
          </p:nvPr>
        </p:nvSpPr>
        <p:spPr>
          <a:xfrm>
            <a:off x="3783330" y="2616835"/>
            <a:ext cx="5173345" cy="615315"/>
          </a:xfrm>
          <a:prstGeom prst="roundRect">
            <a:avLst/>
          </a:prstGeom>
          <a:solidFill>
            <a:srgbClr val="6096E6">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l"/>
            <a:r>
              <a:rPr lang="en-US" altLang="zh-CN" sz="1000" b="1" spc="300">
                <a:solidFill>
                  <a:srgbClr val="6096E6">
                    <a:lumMod val="50000"/>
                  </a:srgbClr>
                </a:solidFill>
                <a:uFillTx/>
                <a:latin typeface="MiSans Bold" panose="00000800000000000000" charset="-122"/>
                <a:ea typeface="MiSans Bold" panose="00000800000000000000" charset="-122"/>
              </a:rPr>
              <a:t>     </a:t>
            </a:r>
            <a:r>
              <a:rPr lang="zh-CN" altLang="en-US" sz="1000" b="1" spc="300">
                <a:solidFill>
                  <a:srgbClr val="6096E6">
                    <a:lumMod val="50000"/>
                  </a:srgbClr>
                </a:solidFill>
                <a:uFillTx/>
                <a:latin typeface="MiSans Bold" panose="00000800000000000000" charset="-122"/>
                <a:ea typeface="MiSans Bold" panose="00000800000000000000" charset="-122"/>
              </a:rPr>
              <a:t>国家级高层次人才（青年项目），国家卫生健康突出贡献中</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 </a:t>
            </a:r>
            <a:r>
              <a:rPr lang="en-US" altLang="zh-CN" sz="1000" b="1" spc="300">
                <a:solidFill>
                  <a:srgbClr val="6096E6">
                    <a:lumMod val="50000"/>
                  </a:srgbClr>
                </a:solidFill>
                <a:uFillTx/>
                <a:latin typeface="MiSans Bold" panose="00000800000000000000" charset="-122"/>
                <a:ea typeface="MiSans Bold" panose="00000800000000000000" charset="-122"/>
              </a:rPr>
              <a:t>    </a:t>
            </a:r>
            <a:r>
              <a:rPr lang="zh-CN" altLang="en-US" sz="1000" b="1" spc="300">
                <a:solidFill>
                  <a:srgbClr val="6096E6">
                    <a:lumMod val="50000"/>
                  </a:srgbClr>
                </a:solidFill>
                <a:uFillTx/>
                <a:latin typeface="MiSans Bold" panose="00000800000000000000" charset="-122"/>
                <a:ea typeface="MiSans Bold" panose="00000800000000000000" charset="-122"/>
              </a:rPr>
              <a:t>青年专家、全国名中医等相当层面的人才。</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7" name="椭圆 36"/>
          <p:cNvSpPr/>
          <p:nvPr>
            <p:custDataLst>
              <p:tags r:id="rId14"/>
            </p:custDataLst>
          </p:nvPr>
        </p:nvSpPr>
        <p:spPr>
          <a:xfrm>
            <a:off x="3857625" y="2694940"/>
            <a:ext cx="440055" cy="480060"/>
          </a:xfrm>
          <a:prstGeom prst="ellipse">
            <a:avLst/>
          </a:prstGeom>
          <a:solidFill>
            <a:srgbClr val="6096E6"/>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3</a:t>
            </a:r>
            <a:endParaRPr lang="en-US" altLang="zh-CN"/>
          </a:p>
        </p:txBody>
      </p:sp>
      <p:sp>
        <p:nvSpPr>
          <p:cNvPr id="38" name="圆角矩形 37"/>
          <p:cNvSpPr/>
          <p:nvPr>
            <p:custDataLst>
              <p:tags r:id="rId15"/>
            </p:custDataLst>
          </p:nvPr>
        </p:nvSpPr>
        <p:spPr>
          <a:xfrm>
            <a:off x="3724275" y="3356610"/>
            <a:ext cx="5232400" cy="642620"/>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41" name="椭圆 40"/>
          <p:cNvSpPr/>
          <p:nvPr>
            <p:custDataLst>
              <p:tags r:id="rId16"/>
            </p:custDataLst>
          </p:nvPr>
        </p:nvSpPr>
        <p:spPr>
          <a:xfrm>
            <a:off x="3836670" y="3465830"/>
            <a:ext cx="461010" cy="452755"/>
          </a:xfrm>
          <a:prstGeom prst="ellipse">
            <a:avLst/>
          </a:prstGeom>
          <a:solidFill>
            <a:srgbClr val="56CA95"/>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4</a:t>
            </a:r>
            <a:endParaRPr lang="en-US" altLang="zh-CN"/>
          </a:p>
        </p:txBody>
      </p:sp>
      <p:sp>
        <p:nvSpPr>
          <p:cNvPr id="3" name="文本框 9"/>
          <p:cNvSpPr txBox="1"/>
          <p:nvPr>
            <p:custDataLst>
              <p:tags r:id="rId17"/>
            </p:custDataLst>
          </p:nvPr>
        </p:nvSpPr>
        <p:spPr>
          <a:xfrm>
            <a:off x="9439910" y="340995"/>
            <a:ext cx="2508250" cy="375920"/>
          </a:xfrm>
          <a:prstGeom prst="rect">
            <a:avLst/>
          </a:prstGeom>
          <a:noFill/>
        </p:spPr>
        <p:txBody>
          <a:bodyPr wrap="square" lIns="68580" tIns="34290" rIns="68580" bIns="34290" rtlCol="0">
            <a:spAutoFit/>
          </a:bodyPr>
          <a:p>
            <a:pPr marL="0" lvl="1"/>
            <a:r>
              <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智汇滨海</a:t>
            </a:r>
            <a:r>
              <a:rPr lang="en-US" altLang="zh-CN"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a:t>
            </a:r>
            <a:r>
              <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领航未来</a:t>
            </a:r>
            <a:endPar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endParaRPr>
          </a:p>
        </p:txBody>
      </p:sp>
      <p:cxnSp>
        <p:nvCxnSpPr>
          <p:cNvPr id="11" name="直接箭头连接符 10"/>
          <p:cNvCxnSpPr/>
          <p:nvPr>
            <p:custDataLst>
              <p:tags r:id="rId18"/>
            </p:custDataLst>
          </p:nvPr>
        </p:nvCxnSpPr>
        <p:spPr>
          <a:xfrm flipV="1">
            <a:off x="3082925" y="1345565"/>
            <a:ext cx="640715" cy="23025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custDataLst>
              <p:tags r:id="rId19"/>
            </p:custDataLst>
          </p:nvPr>
        </p:nvCxnSpPr>
        <p:spPr>
          <a:xfrm flipV="1">
            <a:off x="3082925" y="2221230"/>
            <a:ext cx="640715" cy="14268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a:endCxn id="36" idx="1"/>
          </p:cNvCxnSpPr>
          <p:nvPr>
            <p:custDataLst>
              <p:tags r:id="rId20"/>
            </p:custDataLst>
          </p:nvPr>
        </p:nvCxnSpPr>
        <p:spPr>
          <a:xfrm flipV="1">
            <a:off x="3092450" y="2924810"/>
            <a:ext cx="700405" cy="7232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custDataLst>
              <p:tags r:id="rId21"/>
            </p:custDataLst>
          </p:nvPr>
        </p:nvCxnSpPr>
        <p:spPr>
          <a:xfrm>
            <a:off x="3082925" y="3648075"/>
            <a:ext cx="6407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圆角矩形 9"/>
          <p:cNvSpPr/>
          <p:nvPr>
            <p:custDataLst>
              <p:tags r:id="rId22"/>
            </p:custDataLst>
          </p:nvPr>
        </p:nvSpPr>
        <p:spPr>
          <a:xfrm>
            <a:off x="3686810" y="4126865"/>
            <a:ext cx="5269865" cy="61912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12" name="椭圆 11"/>
          <p:cNvSpPr/>
          <p:nvPr>
            <p:custDataLst>
              <p:tags r:id="rId23"/>
            </p:custDataLst>
          </p:nvPr>
        </p:nvSpPr>
        <p:spPr>
          <a:xfrm>
            <a:off x="3841115" y="4189095"/>
            <a:ext cx="452120" cy="499110"/>
          </a:xfrm>
          <a:prstGeom prst="ellipse">
            <a:avLst/>
          </a:prstGeom>
          <a:solidFill>
            <a:srgbClr val="56CA95"/>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5</a:t>
            </a:r>
            <a:endParaRPr lang="en-US" altLang="zh-CN"/>
          </a:p>
        </p:txBody>
      </p:sp>
      <p:sp>
        <p:nvSpPr>
          <p:cNvPr id="20" name="圆角矩形 19"/>
          <p:cNvSpPr/>
          <p:nvPr>
            <p:custDataLst>
              <p:tags r:id="rId24"/>
            </p:custDataLst>
          </p:nvPr>
        </p:nvSpPr>
        <p:spPr>
          <a:xfrm>
            <a:off x="3745865" y="4849495"/>
            <a:ext cx="5173345" cy="615315"/>
          </a:xfrm>
          <a:prstGeom prst="roundRect">
            <a:avLst/>
          </a:prstGeom>
          <a:solidFill>
            <a:srgbClr val="6096E6">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l"/>
            <a:r>
              <a:rPr lang="en-US" altLang="zh-CN" sz="2000" spc="300">
                <a:solidFill>
                  <a:srgbClr val="6096E6">
                    <a:lumMod val="50000"/>
                  </a:srgbClr>
                </a:solidFill>
                <a:uFillTx/>
                <a:latin typeface="MiSans Bold" panose="00000800000000000000" charset="-122"/>
                <a:ea typeface="MiSans Bold" panose="00000800000000000000" charset="-122"/>
              </a:rPr>
              <a:t>      </a:t>
            </a:r>
            <a:endParaRPr lang="zh-CN" altLang="en-US" sz="2000" spc="300">
              <a:solidFill>
                <a:srgbClr val="6096E6">
                  <a:lumMod val="50000"/>
                </a:srgbClr>
              </a:solidFill>
              <a:uFillTx/>
              <a:latin typeface="MiSans Bold" panose="00000800000000000000" charset="-122"/>
              <a:ea typeface="MiSans Bold" panose="00000800000000000000" charset="-122"/>
            </a:endParaRPr>
          </a:p>
        </p:txBody>
      </p:sp>
      <p:sp>
        <p:nvSpPr>
          <p:cNvPr id="22" name="椭圆 21"/>
          <p:cNvSpPr/>
          <p:nvPr>
            <p:custDataLst>
              <p:tags r:id="rId25"/>
            </p:custDataLst>
          </p:nvPr>
        </p:nvSpPr>
        <p:spPr>
          <a:xfrm>
            <a:off x="3820160" y="4927600"/>
            <a:ext cx="440055" cy="480060"/>
          </a:xfrm>
          <a:prstGeom prst="ellipse">
            <a:avLst/>
          </a:prstGeom>
          <a:solidFill>
            <a:srgbClr val="6096E6"/>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6</a:t>
            </a:r>
            <a:endParaRPr lang="en-US" altLang="zh-CN"/>
          </a:p>
        </p:txBody>
      </p:sp>
      <p:sp>
        <p:nvSpPr>
          <p:cNvPr id="23" name="圆角矩形 22"/>
          <p:cNvSpPr/>
          <p:nvPr>
            <p:custDataLst>
              <p:tags r:id="rId26"/>
            </p:custDataLst>
          </p:nvPr>
        </p:nvSpPr>
        <p:spPr>
          <a:xfrm>
            <a:off x="3686810" y="5589270"/>
            <a:ext cx="5232400" cy="119951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29" name="椭圆 28"/>
          <p:cNvSpPr/>
          <p:nvPr>
            <p:custDataLst>
              <p:tags r:id="rId27"/>
            </p:custDataLst>
          </p:nvPr>
        </p:nvSpPr>
        <p:spPr>
          <a:xfrm>
            <a:off x="3799205" y="5698490"/>
            <a:ext cx="461010" cy="452755"/>
          </a:xfrm>
          <a:prstGeom prst="ellipse">
            <a:avLst/>
          </a:prstGeom>
          <a:solidFill>
            <a:srgbClr val="56CA95"/>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7</a:t>
            </a:r>
            <a:endParaRPr lang="en-US" altLang="zh-CN"/>
          </a:p>
        </p:txBody>
      </p:sp>
      <p:sp>
        <p:nvSpPr>
          <p:cNvPr id="30" name="文本框 29"/>
          <p:cNvSpPr txBox="1"/>
          <p:nvPr>
            <p:custDataLst>
              <p:tags r:id="rId28"/>
            </p:custDataLst>
          </p:nvPr>
        </p:nvSpPr>
        <p:spPr>
          <a:xfrm>
            <a:off x="4345305" y="3427095"/>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具有博士研究生学历及相应学位，正高级专业技术职务任职资格，入选海河医学学者等同级别重点人才培养工程，或获得天津市有突出贡献专家等省市级重点人才称号。</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1" name="文本框 30"/>
          <p:cNvSpPr txBox="1"/>
          <p:nvPr>
            <p:custDataLst>
              <p:tags r:id="rId29"/>
            </p:custDataLst>
          </p:nvPr>
        </p:nvSpPr>
        <p:spPr>
          <a:xfrm>
            <a:off x="4345305" y="4185285"/>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具有博士研究生学历及相应学位，正高级专业技术职务任职资格，入选津门医学英才、天津名医等相应同级别重点人才培养工程或获得同级别省市级重点人才称号。</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2" name="文本框 31"/>
          <p:cNvSpPr txBox="1"/>
          <p:nvPr>
            <p:custDataLst>
              <p:tags r:id="rId30"/>
            </p:custDataLst>
          </p:nvPr>
        </p:nvSpPr>
        <p:spPr>
          <a:xfrm>
            <a:off x="4345305" y="4916805"/>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具有博士研究生学历及相应学位，副高级专业技术职务任职资格，入选青年医学新锐等相应同级别重点人才培养工程或获得同级别省市级重点人才称号。</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3" name="文本框 32"/>
          <p:cNvSpPr txBox="1"/>
          <p:nvPr>
            <p:custDataLst>
              <p:tags r:id="rId31"/>
            </p:custDataLst>
          </p:nvPr>
        </p:nvSpPr>
        <p:spPr>
          <a:xfrm>
            <a:off x="4345305" y="5698490"/>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具有博士研究生学位，副高级专业技术职务任职资格，具有学术研究能力的人才，且符合以下条件之一：</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1.在本专业领域具有较强的独立开展科研工作的能力，近五年主持省市级科研项目2项及以上或主持国家级科研项目1项及以上；</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2.具有滨海新区区域外三级甲等医院5年以上工作经历。</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cxnSp>
        <p:nvCxnSpPr>
          <p:cNvPr id="34" name="直接箭头连接符 33"/>
          <p:cNvCxnSpPr>
            <a:endCxn id="10" idx="1"/>
          </p:cNvCxnSpPr>
          <p:nvPr>
            <p:custDataLst>
              <p:tags r:id="rId32"/>
            </p:custDataLst>
          </p:nvPr>
        </p:nvCxnSpPr>
        <p:spPr>
          <a:xfrm>
            <a:off x="3092450" y="3648075"/>
            <a:ext cx="603885" cy="7886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a:endCxn id="20" idx="1"/>
          </p:cNvCxnSpPr>
          <p:nvPr>
            <p:custDataLst>
              <p:tags r:id="rId33"/>
            </p:custDataLst>
          </p:nvPr>
        </p:nvCxnSpPr>
        <p:spPr>
          <a:xfrm>
            <a:off x="3092450" y="3648075"/>
            <a:ext cx="662940" cy="15093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a:endCxn id="23" idx="1"/>
          </p:cNvCxnSpPr>
          <p:nvPr>
            <p:custDataLst>
              <p:tags r:id="rId34"/>
            </p:custDataLst>
          </p:nvPr>
        </p:nvCxnSpPr>
        <p:spPr>
          <a:xfrm>
            <a:off x="3092450" y="3648075"/>
            <a:ext cx="603885" cy="2541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圆角矩形 39"/>
          <p:cNvSpPr/>
          <p:nvPr>
            <p:custDataLst>
              <p:tags r:id="rId35"/>
            </p:custDataLst>
          </p:nvPr>
        </p:nvSpPr>
        <p:spPr>
          <a:xfrm>
            <a:off x="9132570" y="1116965"/>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zh-CN" altLang="en-US" sz="1400" b="1" spc="300">
                <a:solidFill>
                  <a:srgbClr val="6096E6">
                    <a:lumMod val="50000"/>
                  </a:srgbClr>
                </a:solidFill>
                <a:uFillTx/>
                <a:latin typeface="MiSans Bold" panose="00000800000000000000" charset="-122"/>
                <a:ea typeface="MiSans Bold" panose="00000800000000000000" charset="-122"/>
              </a:rPr>
              <a:t>一事一议</a:t>
            </a:r>
            <a:endParaRPr lang="zh-CN" altLang="en-US" sz="1400" b="1" spc="300">
              <a:solidFill>
                <a:srgbClr val="6096E6">
                  <a:lumMod val="50000"/>
                </a:srgbClr>
              </a:solidFill>
              <a:uFillTx/>
              <a:latin typeface="MiSans Bold" panose="00000800000000000000" charset="-122"/>
              <a:ea typeface="MiSans Bold" panose="00000800000000000000" charset="-122"/>
            </a:endParaRPr>
          </a:p>
        </p:txBody>
      </p:sp>
      <p:sp>
        <p:nvSpPr>
          <p:cNvPr id="43" name="圆角矩形 42"/>
          <p:cNvSpPr/>
          <p:nvPr>
            <p:custDataLst>
              <p:tags r:id="rId36"/>
            </p:custDataLst>
          </p:nvPr>
        </p:nvSpPr>
        <p:spPr>
          <a:xfrm>
            <a:off x="9132570" y="1970405"/>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zh-CN" altLang="en-US" sz="1400" b="1" spc="300">
                <a:solidFill>
                  <a:srgbClr val="6096E6">
                    <a:lumMod val="50000"/>
                  </a:srgbClr>
                </a:solidFill>
                <a:uFillTx/>
                <a:latin typeface="MiSans Bold" panose="00000800000000000000" charset="-122"/>
                <a:ea typeface="MiSans Bold" panose="00000800000000000000" charset="-122"/>
              </a:rPr>
              <a:t>一事一议</a:t>
            </a:r>
            <a:endParaRPr lang="zh-CN" altLang="en-US" sz="1400" b="1" spc="300">
              <a:solidFill>
                <a:srgbClr val="6096E6">
                  <a:lumMod val="50000"/>
                </a:srgbClr>
              </a:solidFill>
              <a:uFillTx/>
              <a:latin typeface="MiSans Bold" panose="00000800000000000000" charset="-122"/>
              <a:ea typeface="MiSans Bold" panose="00000800000000000000" charset="-122"/>
            </a:endParaRPr>
          </a:p>
        </p:txBody>
      </p:sp>
      <p:sp>
        <p:nvSpPr>
          <p:cNvPr id="44" name="圆角矩形 43"/>
          <p:cNvSpPr/>
          <p:nvPr>
            <p:custDataLst>
              <p:tags r:id="rId37"/>
            </p:custDataLst>
          </p:nvPr>
        </p:nvSpPr>
        <p:spPr>
          <a:xfrm>
            <a:off x="9132570" y="2770505"/>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50万元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
        <p:nvSpPr>
          <p:cNvPr id="45" name="圆角矩形 44"/>
          <p:cNvSpPr/>
          <p:nvPr>
            <p:custDataLst>
              <p:tags r:id="rId38"/>
            </p:custDataLst>
          </p:nvPr>
        </p:nvSpPr>
        <p:spPr>
          <a:xfrm>
            <a:off x="9132570" y="3467735"/>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45万元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
        <p:nvSpPr>
          <p:cNvPr id="47" name="圆角矩形 46"/>
          <p:cNvSpPr/>
          <p:nvPr>
            <p:custDataLst>
              <p:tags r:id="rId39"/>
            </p:custDataLst>
          </p:nvPr>
        </p:nvSpPr>
        <p:spPr>
          <a:xfrm>
            <a:off x="9132570" y="4218305"/>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40万元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
        <p:nvSpPr>
          <p:cNvPr id="48" name="圆角矩形 47"/>
          <p:cNvSpPr/>
          <p:nvPr>
            <p:custDataLst>
              <p:tags r:id="rId40"/>
            </p:custDataLst>
          </p:nvPr>
        </p:nvSpPr>
        <p:spPr>
          <a:xfrm>
            <a:off x="9132570" y="4957445"/>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30万元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
        <p:nvSpPr>
          <p:cNvPr id="49" name="圆角矩形 48"/>
          <p:cNvSpPr/>
          <p:nvPr>
            <p:custDataLst>
              <p:tags r:id="rId41"/>
            </p:custDataLst>
          </p:nvPr>
        </p:nvSpPr>
        <p:spPr>
          <a:xfrm>
            <a:off x="9132570" y="5821045"/>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20万元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cxnSp>
        <p:nvCxnSpPr>
          <p:cNvPr id="122" name="直接连接符 121"/>
          <p:cNvCxnSpPr/>
          <p:nvPr/>
        </p:nvCxnSpPr>
        <p:spPr>
          <a:xfrm>
            <a:off x="630555" y="6282690"/>
            <a:ext cx="1073594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rotWithShape="1">
          <a:blip r:embed="rId2"/>
          <a:srcRect l="608" t="1361" r="1051" b="679"/>
          <a:stretch>
            <a:fillRect/>
          </a:stretch>
        </p:blipFill>
        <p:spPr>
          <a:xfrm>
            <a:off x="0" y="357687"/>
            <a:ext cx="12192000" cy="385161"/>
          </a:xfrm>
          <a:prstGeom prst="rect">
            <a:avLst/>
          </a:prstGeom>
        </p:spPr>
      </p:pic>
      <p:sp>
        <p:nvSpPr>
          <p:cNvPr id="14" name="矩形 13"/>
          <p:cNvSpPr/>
          <p:nvPr>
            <p:custDataLst>
              <p:tags r:id="rId3"/>
            </p:custDataLst>
          </p:nvPr>
        </p:nvSpPr>
        <p:spPr>
          <a:xfrm>
            <a:off x="5630333" y="283317"/>
            <a:ext cx="6561706" cy="556056"/>
          </a:xfrm>
          <a:prstGeom prst="rect">
            <a:avLst/>
          </a:prstGeom>
          <a:gradFill flip="none" rotWithShape="1">
            <a:gsLst>
              <a:gs pos="0">
                <a:schemeClr val="bg1">
                  <a:alpha val="90000"/>
                </a:schemeClr>
              </a:gs>
              <a:gs pos="50000">
                <a:schemeClr val="bg1">
                  <a:alpha val="70000"/>
                </a:schemeClr>
              </a:gs>
              <a:gs pos="10000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016000" y="320040"/>
            <a:ext cx="5387340" cy="460375"/>
          </a:xfrm>
          <a:prstGeom prst="rect">
            <a:avLst/>
          </a:prstGeom>
        </p:spPr>
        <p:txBody>
          <a:bodyPr wrap="square">
            <a:spAutoFit/>
          </a:bodyPr>
          <a:lstStyle/>
          <a:p>
            <a:pPr algn="ctr"/>
            <a:r>
              <a:rPr lang="zh-CN" altLang="en-US" sz="2400" spc="300" dirty="0" smtClean="0">
                <a:solidFill>
                  <a:schemeClr val="bg1"/>
                </a:solidFill>
                <a:effectLst>
                  <a:outerShdw blurRad="50800" dist="38100" dir="2700000" algn="tl" rotWithShape="0">
                    <a:prstClr val="black">
                      <a:alpha val="40000"/>
                    </a:prstClr>
                  </a:outerShdw>
                </a:effectLst>
                <a:latin typeface="汉仪铁线黑-65简" panose="00020600040101010101" pitchFamily="18" charset="-122"/>
                <a:ea typeface="汉仪铁线黑-65简" panose="00020600040101010101" pitchFamily="18" charset="-122"/>
                <a:cs typeface="+mn-ea"/>
                <a:sym typeface="+mn-lt"/>
              </a:rPr>
              <a:t>培育卫生健康高层次人才</a:t>
            </a:r>
            <a:endParaRPr lang="zh-CN" altLang="en-US" sz="2400" spc="300" dirty="0" smtClean="0">
              <a:solidFill>
                <a:schemeClr val="bg1"/>
              </a:solidFill>
              <a:effectLst>
                <a:outerShdw blurRad="50800" dist="38100" dir="2700000" algn="tl" rotWithShape="0">
                  <a:prstClr val="black">
                    <a:alpha val="40000"/>
                  </a:prstClr>
                </a:outerShdw>
              </a:effectLst>
              <a:latin typeface="汉仪铁线黑-65简" panose="00020600040101010101" pitchFamily="18" charset="-122"/>
              <a:ea typeface="汉仪铁线黑-65简" panose="00020600040101010101" pitchFamily="18" charset="-122"/>
              <a:cs typeface="+mn-ea"/>
              <a:sym typeface="+mn-lt"/>
            </a:endParaRPr>
          </a:p>
        </p:txBody>
      </p:sp>
      <p:pic>
        <p:nvPicPr>
          <p:cNvPr id="24" name="图片 23"/>
          <p:cNvPicPr>
            <a:picLocks noChangeAspect="1"/>
          </p:cNvPicPr>
          <p:nvPr/>
        </p:nvPicPr>
        <p:blipFill rotWithShape="1">
          <a:blip r:embed="rId4" cstate="print">
            <a:extLst>
              <a:ext uri="{28A0092B-C50C-407E-A947-70E740481C1C}">
                <a14:useLocalDpi xmlns:a14="http://schemas.microsoft.com/office/drawing/2010/main" val="0"/>
              </a:ext>
            </a:extLst>
          </a:blip>
          <a:srcRect t="61782" r="50787"/>
          <a:stretch>
            <a:fillRect/>
          </a:stretch>
        </p:blipFill>
        <p:spPr>
          <a:xfrm rot="2671052">
            <a:off x="-507932" y="42523"/>
            <a:ext cx="1527256" cy="876544"/>
          </a:xfrm>
          <a:prstGeom prst="rect">
            <a:avLst/>
          </a:prstGeom>
        </p:spPr>
      </p:pic>
      <p:sp>
        <p:nvSpPr>
          <p:cNvPr id="16" name="圆角矩形 15"/>
          <p:cNvSpPr/>
          <p:nvPr>
            <p:custDataLst>
              <p:tags r:id="rId5"/>
            </p:custDataLst>
          </p:nvPr>
        </p:nvSpPr>
        <p:spPr>
          <a:xfrm>
            <a:off x="1048385" y="2035810"/>
            <a:ext cx="1898015" cy="1688465"/>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p>
            <a:pPr algn="ctr"/>
            <a:r>
              <a:rPr lang="zh-CN" altLang="en-US" sz="2000" b="1" spc="300">
                <a:solidFill>
                  <a:srgbClr val="6096E6">
                    <a:lumMod val="50000"/>
                  </a:srgbClr>
                </a:solidFill>
                <a:uFillTx/>
                <a:latin typeface="MiSans Bold" panose="00000800000000000000" charset="-122"/>
                <a:ea typeface="MiSans Bold" panose="00000800000000000000" charset="-122"/>
                <a:sym typeface="+mn-lt"/>
              </a:rPr>
              <a:t>培育</a:t>
            </a:r>
            <a:r>
              <a:rPr lang="zh-CN" altLang="en-US" sz="2000" b="1" spc="300">
                <a:solidFill>
                  <a:srgbClr val="6096E6">
                    <a:lumMod val="50000"/>
                  </a:srgbClr>
                </a:solidFill>
                <a:uFillTx/>
                <a:latin typeface="MiSans Bold" panose="00000800000000000000" charset="-122"/>
                <a:ea typeface="MiSans Bold" panose="00000800000000000000" charset="-122"/>
                <a:sym typeface="+mn-ea"/>
              </a:rPr>
              <a:t>卫生</a:t>
            </a:r>
            <a:endParaRPr lang="zh-CN" altLang="en-US" sz="2000" b="1" spc="300">
              <a:solidFill>
                <a:srgbClr val="6096E6">
                  <a:lumMod val="50000"/>
                </a:srgbClr>
              </a:solidFill>
              <a:uFillTx/>
              <a:latin typeface="MiSans Bold" panose="00000800000000000000" charset="-122"/>
              <a:ea typeface="MiSans Bold" panose="00000800000000000000" charset="-122"/>
              <a:sym typeface="+mn-ea"/>
            </a:endParaRPr>
          </a:p>
          <a:p>
            <a:pPr algn="ctr"/>
            <a:r>
              <a:rPr lang="zh-CN" altLang="en-US" sz="2000" b="1" spc="300">
                <a:solidFill>
                  <a:srgbClr val="6096E6">
                    <a:lumMod val="50000"/>
                  </a:srgbClr>
                </a:solidFill>
                <a:uFillTx/>
                <a:latin typeface="MiSans Bold" panose="00000800000000000000" charset="-122"/>
                <a:ea typeface="MiSans Bold" panose="00000800000000000000" charset="-122"/>
                <a:sym typeface="+mn-ea"/>
              </a:rPr>
              <a:t>健康高层次人才</a:t>
            </a:r>
            <a:endParaRPr lang="zh-CN" altLang="en-US" sz="2000" b="1" spc="300">
              <a:solidFill>
                <a:srgbClr val="6096E6">
                  <a:lumMod val="50000"/>
                </a:srgbClr>
              </a:solidFill>
              <a:uFillTx/>
              <a:latin typeface="MiSans Bold" panose="00000800000000000000" charset="-122"/>
              <a:ea typeface="MiSans Bold" panose="00000800000000000000" charset="-122"/>
              <a:sym typeface="+mn-ea"/>
            </a:endParaRPr>
          </a:p>
        </p:txBody>
      </p:sp>
      <p:sp>
        <p:nvSpPr>
          <p:cNvPr id="36" name="圆角矩形 35"/>
          <p:cNvSpPr/>
          <p:nvPr>
            <p:custDataLst>
              <p:tags r:id="rId6"/>
            </p:custDataLst>
          </p:nvPr>
        </p:nvSpPr>
        <p:spPr>
          <a:xfrm>
            <a:off x="3646805" y="1661160"/>
            <a:ext cx="5173345" cy="615315"/>
          </a:xfrm>
          <a:prstGeom prst="roundRect">
            <a:avLst/>
          </a:prstGeom>
          <a:solidFill>
            <a:srgbClr val="6096E6">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l"/>
            <a:r>
              <a:rPr lang="en-US" altLang="zh-CN" sz="1000" b="1" spc="300">
                <a:solidFill>
                  <a:srgbClr val="6096E6">
                    <a:lumMod val="50000"/>
                  </a:srgbClr>
                </a:solidFill>
                <a:uFillTx/>
                <a:latin typeface="MiSans Bold" panose="00000800000000000000" charset="-122"/>
                <a:ea typeface="MiSans Bold" panose="00000800000000000000" charset="-122"/>
              </a:rPr>
              <a:t>     </a:t>
            </a:r>
            <a:r>
              <a:rPr lang="zh-CN" altLang="en-US" sz="1000" b="1" spc="300">
                <a:solidFill>
                  <a:srgbClr val="6096E6">
                    <a:lumMod val="50000"/>
                  </a:srgbClr>
                </a:solidFill>
                <a:uFillTx/>
                <a:latin typeface="MiSans Bold" panose="00000800000000000000" charset="-122"/>
                <a:ea typeface="MiSans Bold" panose="00000800000000000000" charset="-122"/>
              </a:rPr>
              <a:t>国家级高层次人才（青年项目），国家卫生健康突出贡献中</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 </a:t>
            </a:r>
            <a:r>
              <a:rPr lang="en-US" altLang="zh-CN" sz="1000" b="1" spc="300">
                <a:solidFill>
                  <a:srgbClr val="6096E6">
                    <a:lumMod val="50000"/>
                  </a:srgbClr>
                </a:solidFill>
                <a:uFillTx/>
                <a:latin typeface="MiSans Bold" panose="00000800000000000000" charset="-122"/>
                <a:ea typeface="MiSans Bold" panose="00000800000000000000" charset="-122"/>
              </a:rPr>
              <a:t>    </a:t>
            </a:r>
            <a:r>
              <a:rPr lang="zh-CN" altLang="en-US" sz="1000" b="1" spc="300">
                <a:solidFill>
                  <a:srgbClr val="6096E6">
                    <a:lumMod val="50000"/>
                  </a:srgbClr>
                </a:solidFill>
                <a:uFillTx/>
                <a:latin typeface="MiSans Bold" panose="00000800000000000000" charset="-122"/>
                <a:ea typeface="MiSans Bold" panose="00000800000000000000" charset="-122"/>
              </a:rPr>
              <a:t>青年专家、全国名中医等相当层面的人才。</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7" name="椭圆 36"/>
          <p:cNvSpPr/>
          <p:nvPr>
            <p:custDataLst>
              <p:tags r:id="rId7"/>
            </p:custDataLst>
          </p:nvPr>
        </p:nvSpPr>
        <p:spPr>
          <a:xfrm>
            <a:off x="3721100" y="1739265"/>
            <a:ext cx="440055" cy="480060"/>
          </a:xfrm>
          <a:prstGeom prst="ellipse">
            <a:avLst/>
          </a:prstGeom>
          <a:solidFill>
            <a:srgbClr val="6096E6"/>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1</a:t>
            </a:r>
            <a:endParaRPr lang="en-US" altLang="zh-CN"/>
          </a:p>
        </p:txBody>
      </p:sp>
      <p:sp>
        <p:nvSpPr>
          <p:cNvPr id="38" name="圆角矩形 37"/>
          <p:cNvSpPr/>
          <p:nvPr>
            <p:custDataLst>
              <p:tags r:id="rId8"/>
            </p:custDataLst>
          </p:nvPr>
        </p:nvSpPr>
        <p:spPr>
          <a:xfrm>
            <a:off x="3587750" y="2400935"/>
            <a:ext cx="5232400" cy="642620"/>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41" name="椭圆 40"/>
          <p:cNvSpPr/>
          <p:nvPr>
            <p:custDataLst>
              <p:tags r:id="rId9"/>
            </p:custDataLst>
          </p:nvPr>
        </p:nvSpPr>
        <p:spPr>
          <a:xfrm>
            <a:off x="3700145" y="2510155"/>
            <a:ext cx="461010" cy="452755"/>
          </a:xfrm>
          <a:prstGeom prst="ellipse">
            <a:avLst/>
          </a:prstGeom>
          <a:solidFill>
            <a:srgbClr val="56CA95"/>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2</a:t>
            </a:r>
            <a:endParaRPr lang="en-US" altLang="zh-CN"/>
          </a:p>
        </p:txBody>
      </p:sp>
      <p:sp>
        <p:nvSpPr>
          <p:cNvPr id="3" name="文本框 9"/>
          <p:cNvSpPr txBox="1"/>
          <p:nvPr>
            <p:custDataLst>
              <p:tags r:id="rId10"/>
            </p:custDataLst>
          </p:nvPr>
        </p:nvSpPr>
        <p:spPr>
          <a:xfrm>
            <a:off x="9439910" y="340995"/>
            <a:ext cx="2508250" cy="375920"/>
          </a:xfrm>
          <a:prstGeom prst="rect">
            <a:avLst/>
          </a:prstGeom>
          <a:noFill/>
        </p:spPr>
        <p:txBody>
          <a:bodyPr wrap="square" lIns="68580" tIns="34290" rIns="68580" bIns="34290" rtlCol="0">
            <a:spAutoFit/>
          </a:bodyPr>
          <a:p>
            <a:pPr marL="0" lvl="1"/>
            <a:r>
              <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智汇滨海</a:t>
            </a:r>
            <a:r>
              <a:rPr lang="en-US" altLang="zh-CN"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a:t>
            </a:r>
            <a:r>
              <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领航未来</a:t>
            </a:r>
            <a:endPar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endParaRPr>
          </a:p>
        </p:txBody>
      </p:sp>
      <p:cxnSp>
        <p:nvCxnSpPr>
          <p:cNvPr id="7" name="直接箭头连接符 6"/>
          <p:cNvCxnSpPr>
            <a:endCxn id="36" idx="1"/>
          </p:cNvCxnSpPr>
          <p:nvPr>
            <p:custDataLst>
              <p:tags r:id="rId11"/>
            </p:custDataLst>
          </p:nvPr>
        </p:nvCxnSpPr>
        <p:spPr>
          <a:xfrm flipV="1">
            <a:off x="2955925" y="1969135"/>
            <a:ext cx="700405" cy="7232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custDataLst>
              <p:tags r:id="rId12"/>
            </p:custDataLst>
          </p:nvPr>
        </p:nvCxnSpPr>
        <p:spPr>
          <a:xfrm>
            <a:off x="2946400" y="2692400"/>
            <a:ext cx="6407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圆角矩形 9"/>
          <p:cNvSpPr/>
          <p:nvPr>
            <p:custDataLst>
              <p:tags r:id="rId13"/>
            </p:custDataLst>
          </p:nvPr>
        </p:nvSpPr>
        <p:spPr>
          <a:xfrm>
            <a:off x="3550285" y="3171190"/>
            <a:ext cx="5269865" cy="61912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12" name="椭圆 11"/>
          <p:cNvSpPr/>
          <p:nvPr>
            <p:custDataLst>
              <p:tags r:id="rId14"/>
            </p:custDataLst>
          </p:nvPr>
        </p:nvSpPr>
        <p:spPr>
          <a:xfrm>
            <a:off x="3704590" y="3233420"/>
            <a:ext cx="452120" cy="499110"/>
          </a:xfrm>
          <a:prstGeom prst="ellipse">
            <a:avLst/>
          </a:prstGeom>
          <a:solidFill>
            <a:srgbClr val="56CA95"/>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3</a:t>
            </a:r>
            <a:endParaRPr lang="en-US" altLang="zh-CN"/>
          </a:p>
        </p:txBody>
      </p:sp>
      <p:sp>
        <p:nvSpPr>
          <p:cNvPr id="20" name="圆角矩形 19"/>
          <p:cNvSpPr/>
          <p:nvPr>
            <p:custDataLst>
              <p:tags r:id="rId15"/>
            </p:custDataLst>
          </p:nvPr>
        </p:nvSpPr>
        <p:spPr>
          <a:xfrm>
            <a:off x="3609340" y="3893820"/>
            <a:ext cx="5173345" cy="615315"/>
          </a:xfrm>
          <a:prstGeom prst="roundRect">
            <a:avLst/>
          </a:prstGeom>
          <a:solidFill>
            <a:srgbClr val="6096E6">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l"/>
            <a:r>
              <a:rPr lang="en-US" altLang="zh-CN" sz="2000" spc="300">
                <a:solidFill>
                  <a:srgbClr val="6096E6">
                    <a:lumMod val="50000"/>
                  </a:srgbClr>
                </a:solidFill>
                <a:uFillTx/>
                <a:latin typeface="MiSans Bold" panose="00000800000000000000" charset="-122"/>
                <a:ea typeface="MiSans Bold" panose="00000800000000000000" charset="-122"/>
              </a:rPr>
              <a:t>      </a:t>
            </a:r>
            <a:endParaRPr lang="zh-CN" altLang="en-US" sz="2000" spc="300">
              <a:solidFill>
                <a:srgbClr val="6096E6">
                  <a:lumMod val="50000"/>
                </a:srgbClr>
              </a:solidFill>
              <a:uFillTx/>
              <a:latin typeface="MiSans Bold" panose="00000800000000000000" charset="-122"/>
              <a:ea typeface="MiSans Bold" panose="00000800000000000000" charset="-122"/>
            </a:endParaRPr>
          </a:p>
        </p:txBody>
      </p:sp>
      <p:sp>
        <p:nvSpPr>
          <p:cNvPr id="22" name="椭圆 21"/>
          <p:cNvSpPr/>
          <p:nvPr>
            <p:custDataLst>
              <p:tags r:id="rId16"/>
            </p:custDataLst>
          </p:nvPr>
        </p:nvSpPr>
        <p:spPr>
          <a:xfrm>
            <a:off x="3683635" y="3971925"/>
            <a:ext cx="440055" cy="480060"/>
          </a:xfrm>
          <a:prstGeom prst="ellipse">
            <a:avLst/>
          </a:prstGeom>
          <a:solidFill>
            <a:srgbClr val="6096E6"/>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4</a:t>
            </a:r>
            <a:endParaRPr lang="en-US" altLang="zh-CN"/>
          </a:p>
        </p:txBody>
      </p:sp>
      <p:sp>
        <p:nvSpPr>
          <p:cNvPr id="23" name="圆角矩形 22"/>
          <p:cNvSpPr/>
          <p:nvPr>
            <p:custDataLst>
              <p:tags r:id="rId17"/>
            </p:custDataLst>
          </p:nvPr>
        </p:nvSpPr>
        <p:spPr>
          <a:xfrm>
            <a:off x="3550285" y="4633595"/>
            <a:ext cx="5232400" cy="119951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29" name="椭圆 28"/>
          <p:cNvSpPr/>
          <p:nvPr>
            <p:custDataLst>
              <p:tags r:id="rId18"/>
            </p:custDataLst>
          </p:nvPr>
        </p:nvSpPr>
        <p:spPr>
          <a:xfrm>
            <a:off x="3662680" y="4742815"/>
            <a:ext cx="461010" cy="452755"/>
          </a:xfrm>
          <a:prstGeom prst="ellipse">
            <a:avLst/>
          </a:prstGeom>
          <a:solidFill>
            <a:srgbClr val="56CA95"/>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5</a:t>
            </a:r>
            <a:endParaRPr lang="en-US" altLang="zh-CN"/>
          </a:p>
        </p:txBody>
      </p:sp>
      <p:sp>
        <p:nvSpPr>
          <p:cNvPr id="30" name="文本框 29"/>
          <p:cNvSpPr txBox="1"/>
          <p:nvPr>
            <p:custDataLst>
              <p:tags r:id="rId19"/>
            </p:custDataLst>
          </p:nvPr>
        </p:nvSpPr>
        <p:spPr>
          <a:xfrm>
            <a:off x="4208780" y="2471420"/>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具有博士研究生学历及相应学位，正高级专业技术职务任职资格，入选海河医学学者等同级别重点人才培养工程，或获得天津市有突出贡献专家等省市级重点人才称号。</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1" name="文本框 30"/>
          <p:cNvSpPr txBox="1"/>
          <p:nvPr>
            <p:custDataLst>
              <p:tags r:id="rId20"/>
            </p:custDataLst>
          </p:nvPr>
        </p:nvSpPr>
        <p:spPr>
          <a:xfrm>
            <a:off x="4208780" y="3229610"/>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具有博士研究生学历及相应学位，正高级专业技术职务任职资格，入选津门医学英才、天津名医等相应同级别重点人才培养工程或获得同级别省市级重点人才称号。</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2" name="文本框 31"/>
          <p:cNvSpPr txBox="1"/>
          <p:nvPr>
            <p:custDataLst>
              <p:tags r:id="rId21"/>
            </p:custDataLst>
          </p:nvPr>
        </p:nvSpPr>
        <p:spPr>
          <a:xfrm>
            <a:off x="4208780" y="3961130"/>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具有博士研究生学历及相应学位，副高级专业技术职务任职资格，入选青年医学新锐等相应同级别重点人才培养工程或获得同级别省市级重点人才称号。</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3" name="文本框 32"/>
          <p:cNvSpPr txBox="1"/>
          <p:nvPr>
            <p:custDataLst>
              <p:tags r:id="rId22"/>
            </p:custDataLst>
          </p:nvPr>
        </p:nvSpPr>
        <p:spPr>
          <a:xfrm>
            <a:off x="4208780" y="4742815"/>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具有博士研究生学位，副高级专业技术职务任职资格，在本专业领域具有较强的独立开展科研工作的能力，近五年主持省市级科研项目2项及以上或主持国家级科研项目1项及以上，具有学术研究能力的人才。</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cxnSp>
        <p:nvCxnSpPr>
          <p:cNvPr id="34" name="直接箭头连接符 33"/>
          <p:cNvCxnSpPr>
            <a:endCxn id="10" idx="1"/>
          </p:cNvCxnSpPr>
          <p:nvPr>
            <p:custDataLst>
              <p:tags r:id="rId23"/>
            </p:custDataLst>
          </p:nvPr>
        </p:nvCxnSpPr>
        <p:spPr>
          <a:xfrm>
            <a:off x="2955925" y="2692400"/>
            <a:ext cx="603885" cy="7886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a:endCxn id="20" idx="1"/>
          </p:cNvCxnSpPr>
          <p:nvPr>
            <p:custDataLst>
              <p:tags r:id="rId24"/>
            </p:custDataLst>
          </p:nvPr>
        </p:nvCxnSpPr>
        <p:spPr>
          <a:xfrm>
            <a:off x="2955925" y="2692400"/>
            <a:ext cx="662940" cy="15093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a:endCxn id="23" idx="1"/>
          </p:cNvCxnSpPr>
          <p:nvPr>
            <p:custDataLst>
              <p:tags r:id="rId25"/>
            </p:custDataLst>
          </p:nvPr>
        </p:nvCxnSpPr>
        <p:spPr>
          <a:xfrm>
            <a:off x="2955925" y="2692400"/>
            <a:ext cx="603885" cy="2541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圆角矩形 43"/>
          <p:cNvSpPr/>
          <p:nvPr>
            <p:custDataLst>
              <p:tags r:id="rId26"/>
            </p:custDataLst>
          </p:nvPr>
        </p:nvSpPr>
        <p:spPr>
          <a:xfrm>
            <a:off x="8880475" y="1794510"/>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10万元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
        <p:nvSpPr>
          <p:cNvPr id="45" name="圆角矩形 44"/>
          <p:cNvSpPr/>
          <p:nvPr>
            <p:custDataLst>
              <p:tags r:id="rId27"/>
            </p:custDataLst>
          </p:nvPr>
        </p:nvSpPr>
        <p:spPr>
          <a:xfrm>
            <a:off x="8880475" y="2491740"/>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8万元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
        <p:nvSpPr>
          <p:cNvPr id="47" name="圆角矩形 46"/>
          <p:cNvSpPr/>
          <p:nvPr>
            <p:custDataLst>
              <p:tags r:id="rId28"/>
            </p:custDataLst>
          </p:nvPr>
        </p:nvSpPr>
        <p:spPr>
          <a:xfrm>
            <a:off x="8880475" y="3242310"/>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6万元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
        <p:nvSpPr>
          <p:cNvPr id="48" name="圆角矩形 47"/>
          <p:cNvSpPr/>
          <p:nvPr>
            <p:custDataLst>
              <p:tags r:id="rId29"/>
            </p:custDataLst>
          </p:nvPr>
        </p:nvSpPr>
        <p:spPr>
          <a:xfrm>
            <a:off x="8880475" y="3981450"/>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5万元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
        <p:nvSpPr>
          <p:cNvPr id="49" name="圆角矩形 48"/>
          <p:cNvSpPr/>
          <p:nvPr>
            <p:custDataLst>
              <p:tags r:id="rId30"/>
            </p:custDataLst>
          </p:nvPr>
        </p:nvSpPr>
        <p:spPr>
          <a:xfrm>
            <a:off x="8880475" y="4992370"/>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400" b="1" spc="300">
                <a:solidFill>
                  <a:srgbClr val="6096E6">
                    <a:lumMod val="50000"/>
                  </a:srgbClr>
                </a:solidFill>
                <a:uFillTx/>
                <a:latin typeface="MiSans Bold" panose="00000800000000000000" charset="-122"/>
                <a:ea typeface="MiSans Bold" panose="00000800000000000000" charset="-122"/>
              </a:rPr>
              <a:t>4万元</a:t>
            </a:r>
            <a:endParaRPr lang="en-US" altLang="zh-CN" sz="1400" b="1" spc="300">
              <a:solidFill>
                <a:srgbClr val="6096E6">
                  <a:lumMod val="50000"/>
                </a:srgbClr>
              </a:solidFill>
              <a:uFillTx/>
              <a:latin typeface="MiSans Bold" panose="00000800000000000000" charset="-122"/>
              <a:ea typeface="MiSans Bold" panose="00000800000000000000"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cxnSp>
        <p:nvCxnSpPr>
          <p:cNvPr id="122" name="直接连接符 121"/>
          <p:cNvCxnSpPr/>
          <p:nvPr/>
        </p:nvCxnSpPr>
        <p:spPr>
          <a:xfrm>
            <a:off x="630555" y="6282690"/>
            <a:ext cx="1073594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rotWithShape="1">
          <a:blip r:embed="rId2"/>
          <a:srcRect l="608" t="1361" r="1051" b="679"/>
          <a:stretch>
            <a:fillRect/>
          </a:stretch>
        </p:blipFill>
        <p:spPr>
          <a:xfrm>
            <a:off x="0" y="357687"/>
            <a:ext cx="12192000" cy="385161"/>
          </a:xfrm>
          <a:prstGeom prst="rect">
            <a:avLst/>
          </a:prstGeom>
        </p:spPr>
      </p:pic>
      <p:sp>
        <p:nvSpPr>
          <p:cNvPr id="14" name="矩形 13"/>
          <p:cNvSpPr/>
          <p:nvPr>
            <p:custDataLst>
              <p:tags r:id="rId3"/>
            </p:custDataLst>
          </p:nvPr>
        </p:nvSpPr>
        <p:spPr>
          <a:xfrm>
            <a:off x="5630333" y="283317"/>
            <a:ext cx="6561706" cy="556056"/>
          </a:xfrm>
          <a:prstGeom prst="rect">
            <a:avLst/>
          </a:prstGeom>
          <a:gradFill flip="none" rotWithShape="1">
            <a:gsLst>
              <a:gs pos="0">
                <a:schemeClr val="bg1">
                  <a:alpha val="90000"/>
                </a:schemeClr>
              </a:gs>
              <a:gs pos="50000">
                <a:schemeClr val="bg1">
                  <a:alpha val="70000"/>
                </a:schemeClr>
              </a:gs>
              <a:gs pos="10000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016000" y="320040"/>
            <a:ext cx="6965315" cy="460375"/>
          </a:xfrm>
          <a:prstGeom prst="rect">
            <a:avLst/>
          </a:prstGeom>
        </p:spPr>
        <p:txBody>
          <a:bodyPr wrap="square">
            <a:spAutoFit/>
          </a:bodyPr>
          <a:lstStyle/>
          <a:p>
            <a:pPr algn="l"/>
            <a:r>
              <a:rPr lang="zh-CN" altLang="en-US" sz="2400" spc="300" dirty="0" smtClean="0">
                <a:solidFill>
                  <a:schemeClr val="bg1"/>
                </a:solidFill>
                <a:effectLst>
                  <a:outerShdw blurRad="50800" dist="38100" dir="2700000" algn="tl" rotWithShape="0">
                    <a:prstClr val="black">
                      <a:alpha val="40000"/>
                    </a:prstClr>
                  </a:outerShdw>
                </a:effectLst>
                <a:latin typeface="汉仪铁线黑-65简" panose="00020600040101010101" pitchFamily="18" charset="-122"/>
                <a:ea typeface="汉仪铁线黑-65简" panose="00020600040101010101" pitchFamily="18" charset="-122"/>
                <a:cs typeface="+mn-ea"/>
                <a:sym typeface="+mn-lt"/>
              </a:rPr>
              <a:t>引进卫生健康优秀青年人才</a:t>
            </a:r>
            <a:endParaRPr lang="zh-CN" altLang="en-US" sz="2400" spc="300" dirty="0" smtClean="0">
              <a:solidFill>
                <a:schemeClr val="bg1"/>
              </a:solidFill>
              <a:effectLst>
                <a:outerShdw blurRad="50800" dist="38100" dir="2700000" algn="tl" rotWithShape="0">
                  <a:prstClr val="black">
                    <a:alpha val="40000"/>
                  </a:prstClr>
                </a:outerShdw>
              </a:effectLst>
              <a:latin typeface="汉仪铁线黑-65简" panose="00020600040101010101" pitchFamily="18" charset="-122"/>
              <a:ea typeface="汉仪铁线黑-65简" panose="00020600040101010101" pitchFamily="18" charset="-122"/>
              <a:cs typeface="+mn-ea"/>
              <a:sym typeface="+mn-lt"/>
            </a:endParaRPr>
          </a:p>
        </p:txBody>
      </p:sp>
      <p:pic>
        <p:nvPicPr>
          <p:cNvPr id="24" name="图片 23"/>
          <p:cNvPicPr>
            <a:picLocks noChangeAspect="1"/>
          </p:cNvPicPr>
          <p:nvPr/>
        </p:nvPicPr>
        <p:blipFill rotWithShape="1">
          <a:blip r:embed="rId4" cstate="print">
            <a:extLst>
              <a:ext uri="{28A0092B-C50C-407E-A947-70E740481C1C}">
                <a14:useLocalDpi xmlns:a14="http://schemas.microsoft.com/office/drawing/2010/main" val="0"/>
              </a:ext>
            </a:extLst>
          </a:blip>
          <a:srcRect t="61782" r="50787"/>
          <a:stretch>
            <a:fillRect/>
          </a:stretch>
        </p:blipFill>
        <p:spPr>
          <a:xfrm rot="2671052">
            <a:off x="-507932" y="42523"/>
            <a:ext cx="1527256" cy="876544"/>
          </a:xfrm>
          <a:prstGeom prst="rect">
            <a:avLst/>
          </a:prstGeom>
        </p:spPr>
      </p:pic>
      <p:sp>
        <p:nvSpPr>
          <p:cNvPr id="16" name="圆角矩形 15"/>
          <p:cNvSpPr/>
          <p:nvPr>
            <p:custDataLst>
              <p:tags r:id="rId5"/>
            </p:custDataLst>
          </p:nvPr>
        </p:nvSpPr>
        <p:spPr>
          <a:xfrm>
            <a:off x="991235" y="2035810"/>
            <a:ext cx="1898015" cy="1688465"/>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p>
            <a:pPr algn="ctr"/>
            <a:r>
              <a:rPr lang="zh-CN" altLang="en-US" sz="2000" b="1" spc="300">
                <a:solidFill>
                  <a:srgbClr val="6096E6">
                    <a:lumMod val="50000"/>
                  </a:srgbClr>
                </a:solidFill>
                <a:uFillTx/>
                <a:latin typeface="MiSans Bold" panose="00000800000000000000" charset="-122"/>
                <a:ea typeface="MiSans Bold" panose="00000800000000000000" charset="-122"/>
              </a:rPr>
              <a:t>引进卫生健康优秀青年</a:t>
            </a:r>
            <a:endParaRPr lang="zh-CN" altLang="en-US" sz="2000" b="1" spc="300">
              <a:solidFill>
                <a:srgbClr val="6096E6">
                  <a:lumMod val="50000"/>
                </a:srgbClr>
              </a:solidFill>
              <a:uFillTx/>
              <a:latin typeface="MiSans Bold" panose="00000800000000000000" charset="-122"/>
              <a:ea typeface="MiSans Bold" panose="00000800000000000000" charset="-122"/>
            </a:endParaRPr>
          </a:p>
          <a:p>
            <a:pPr algn="ctr"/>
            <a:r>
              <a:rPr lang="zh-CN" altLang="en-US" sz="2000" b="1" spc="300">
                <a:solidFill>
                  <a:srgbClr val="6096E6">
                    <a:lumMod val="50000"/>
                  </a:srgbClr>
                </a:solidFill>
                <a:uFillTx/>
                <a:latin typeface="MiSans Bold" panose="00000800000000000000" charset="-122"/>
                <a:ea typeface="MiSans Bold" panose="00000800000000000000" charset="-122"/>
              </a:rPr>
              <a:t>人才</a:t>
            </a:r>
            <a:endParaRPr lang="zh-CN" altLang="en-US" sz="2000" b="1" spc="300">
              <a:solidFill>
                <a:srgbClr val="6096E6">
                  <a:lumMod val="50000"/>
                </a:srgbClr>
              </a:solidFill>
              <a:uFillTx/>
              <a:latin typeface="MiSans Bold" panose="00000800000000000000" charset="-122"/>
              <a:ea typeface="MiSans Bold" panose="00000800000000000000" charset="-122"/>
            </a:endParaRPr>
          </a:p>
        </p:txBody>
      </p:sp>
      <p:sp>
        <p:nvSpPr>
          <p:cNvPr id="36" name="圆角矩形 35"/>
          <p:cNvSpPr/>
          <p:nvPr>
            <p:custDataLst>
              <p:tags r:id="rId6"/>
            </p:custDataLst>
          </p:nvPr>
        </p:nvSpPr>
        <p:spPr>
          <a:xfrm>
            <a:off x="3589655" y="1661160"/>
            <a:ext cx="5173345" cy="1411605"/>
          </a:xfrm>
          <a:prstGeom prst="roundRect">
            <a:avLst/>
          </a:prstGeom>
          <a:solidFill>
            <a:srgbClr val="6096E6">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l"/>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7" name="椭圆 36"/>
          <p:cNvSpPr/>
          <p:nvPr>
            <p:custDataLst>
              <p:tags r:id="rId7"/>
            </p:custDataLst>
          </p:nvPr>
        </p:nvSpPr>
        <p:spPr>
          <a:xfrm>
            <a:off x="3663950" y="1739265"/>
            <a:ext cx="440055" cy="480060"/>
          </a:xfrm>
          <a:prstGeom prst="ellipse">
            <a:avLst/>
          </a:prstGeom>
          <a:solidFill>
            <a:srgbClr val="6096E6"/>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1</a:t>
            </a:r>
            <a:endParaRPr lang="en-US" altLang="zh-CN"/>
          </a:p>
        </p:txBody>
      </p:sp>
      <p:sp>
        <p:nvSpPr>
          <p:cNvPr id="38" name="圆角矩形 37"/>
          <p:cNvSpPr/>
          <p:nvPr>
            <p:custDataLst>
              <p:tags r:id="rId8"/>
            </p:custDataLst>
          </p:nvPr>
        </p:nvSpPr>
        <p:spPr>
          <a:xfrm>
            <a:off x="3493135" y="3162300"/>
            <a:ext cx="5232400" cy="145605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endParaRPr lang="zh-CN" altLang="en-US"/>
          </a:p>
        </p:txBody>
      </p:sp>
      <p:sp>
        <p:nvSpPr>
          <p:cNvPr id="3" name="文本框 9"/>
          <p:cNvSpPr txBox="1"/>
          <p:nvPr>
            <p:custDataLst>
              <p:tags r:id="rId9"/>
            </p:custDataLst>
          </p:nvPr>
        </p:nvSpPr>
        <p:spPr>
          <a:xfrm>
            <a:off x="9439910" y="340995"/>
            <a:ext cx="2508250" cy="375920"/>
          </a:xfrm>
          <a:prstGeom prst="rect">
            <a:avLst/>
          </a:prstGeom>
          <a:noFill/>
        </p:spPr>
        <p:txBody>
          <a:bodyPr wrap="square" lIns="68580" tIns="34290" rIns="68580" bIns="34290" rtlCol="0">
            <a:spAutoFit/>
          </a:bodyPr>
          <a:p>
            <a:pPr marL="0" lvl="1"/>
            <a:r>
              <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智汇滨海</a:t>
            </a:r>
            <a:r>
              <a:rPr lang="en-US" altLang="zh-CN"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a:t>
            </a:r>
            <a:r>
              <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领航未来</a:t>
            </a:r>
            <a:endPar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endParaRPr>
          </a:p>
        </p:txBody>
      </p:sp>
      <p:cxnSp>
        <p:nvCxnSpPr>
          <p:cNvPr id="9" name="直接箭头连接符 8"/>
          <p:cNvCxnSpPr/>
          <p:nvPr>
            <p:custDataLst>
              <p:tags r:id="rId10"/>
            </p:custDataLst>
          </p:nvPr>
        </p:nvCxnSpPr>
        <p:spPr>
          <a:xfrm>
            <a:off x="2889250" y="2692400"/>
            <a:ext cx="6407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椭圆 11"/>
          <p:cNvSpPr/>
          <p:nvPr>
            <p:custDataLst>
              <p:tags r:id="rId11"/>
            </p:custDataLst>
          </p:nvPr>
        </p:nvSpPr>
        <p:spPr>
          <a:xfrm>
            <a:off x="3647440" y="3233420"/>
            <a:ext cx="452120" cy="499110"/>
          </a:xfrm>
          <a:prstGeom prst="ellipse">
            <a:avLst/>
          </a:prstGeom>
          <a:solidFill>
            <a:srgbClr val="56CA95"/>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2</a:t>
            </a:r>
            <a:endParaRPr lang="en-US" altLang="zh-CN"/>
          </a:p>
        </p:txBody>
      </p:sp>
      <p:sp>
        <p:nvSpPr>
          <p:cNvPr id="20" name="圆角矩形 19"/>
          <p:cNvSpPr/>
          <p:nvPr>
            <p:custDataLst>
              <p:tags r:id="rId12"/>
            </p:custDataLst>
          </p:nvPr>
        </p:nvSpPr>
        <p:spPr>
          <a:xfrm>
            <a:off x="3552190" y="4824095"/>
            <a:ext cx="5173345" cy="1361440"/>
          </a:xfrm>
          <a:prstGeom prst="roundRect">
            <a:avLst/>
          </a:prstGeom>
          <a:solidFill>
            <a:srgbClr val="6096E6">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l"/>
            <a:r>
              <a:rPr lang="en-US" altLang="zh-CN" sz="2000" spc="300">
                <a:solidFill>
                  <a:srgbClr val="6096E6">
                    <a:lumMod val="50000"/>
                  </a:srgbClr>
                </a:solidFill>
                <a:uFillTx/>
                <a:latin typeface="MiSans Bold" panose="00000800000000000000" charset="-122"/>
                <a:ea typeface="MiSans Bold" panose="00000800000000000000" charset="-122"/>
              </a:rPr>
              <a:t>      </a:t>
            </a:r>
            <a:endParaRPr lang="zh-CN" altLang="en-US" sz="2000" spc="300">
              <a:solidFill>
                <a:srgbClr val="6096E6">
                  <a:lumMod val="50000"/>
                </a:srgbClr>
              </a:solidFill>
              <a:uFillTx/>
              <a:latin typeface="MiSans Bold" panose="00000800000000000000" charset="-122"/>
              <a:ea typeface="MiSans Bold" panose="00000800000000000000" charset="-122"/>
            </a:endParaRPr>
          </a:p>
        </p:txBody>
      </p:sp>
      <p:sp>
        <p:nvSpPr>
          <p:cNvPr id="22" name="椭圆 21"/>
          <p:cNvSpPr/>
          <p:nvPr>
            <p:custDataLst>
              <p:tags r:id="rId13"/>
            </p:custDataLst>
          </p:nvPr>
        </p:nvSpPr>
        <p:spPr>
          <a:xfrm>
            <a:off x="3626485" y="4902200"/>
            <a:ext cx="440055" cy="480060"/>
          </a:xfrm>
          <a:prstGeom prst="ellipse">
            <a:avLst/>
          </a:prstGeom>
          <a:solidFill>
            <a:srgbClr val="6096E6"/>
          </a:solidFill>
          <a:ln w="101600">
            <a:solidFill>
              <a:srgbClr val="FFFFFF"/>
            </a:solid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a:t>3</a:t>
            </a:r>
            <a:endParaRPr lang="en-US" altLang="zh-CN"/>
          </a:p>
        </p:txBody>
      </p:sp>
      <p:sp>
        <p:nvSpPr>
          <p:cNvPr id="30" name="文本框 29"/>
          <p:cNvSpPr txBox="1"/>
          <p:nvPr>
            <p:custDataLst>
              <p:tags r:id="rId14"/>
            </p:custDataLst>
          </p:nvPr>
        </p:nvSpPr>
        <p:spPr>
          <a:xfrm>
            <a:off x="4151630" y="3221990"/>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社区卫生服务中心招录的人员，具有硕士研究生学历学位，年龄不超过30周岁，且符合以下条件之一：</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1.具有公共卫生类别执业医师资格证书；</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2.具有执业医师资格证书和住院医师规范化培训合格证书，其中住院医师规范化培训专业列入滨海新区卫生健康系统急需紧缺专业目录。</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2" name="文本框 31"/>
          <p:cNvSpPr txBox="1"/>
          <p:nvPr>
            <p:custDataLst>
              <p:tags r:id="rId15"/>
            </p:custDataLst>
          </p:nvPr>
        </p:nvSpPr>
        <p:spPr>
          <a:xfrm>
            <a:off x="4151630" y="4891405"/>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具有博士研究生学历及相应学位，年龄不超过35周岁，且符合以下条件之一：</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1.具有公共卫生类别执业医师资格证书；</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2.具有执业医师资格证书和住院医师规范化培训合格证书。</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cxnSp>
        <p:nvCxnSpPr>
          <p:cNvPr id="34" name="直接箭头连接符 33"/>
          <p:cNvCxnSpPr>
            <a:endCxn id="10" idx="1"/>
          </p:cNvCxnSpPr>
          <p:nvPr>
            <p:custDataLst>
              <p:tags r:id="rId16"/>
            </p:custDataLst>
          </p:nvPr>
        </p:nvCxnSpPr>
        <p:spPr>
          <a:xfrm>
            <a:off x="2889250" y="2692400"/>
            <a:ext cx="603885" cy="7886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a:endCxn id="20" idx="1"/>
          </p:cNvCxnSpPr>
          <p:nvPr>
            <p:custDataLst>
              <p:tags r:id="rId17"/>
            </p:custDataLst>
          </p:nvPr>
        </p:nvCxnSpPr>
        <p:spPr>
          <a:xfrm>
            <a:off x="2898775" y="2692400"/>
            <a:ext cx="662940" cy="28124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圆角矩形 43"/>
          <p:cNvSpPr/>
          <p:nvPr>
            <p:custDataLst>
              <p:tags r:id="rId18"/>
            </p:custDataLst>
          </p:nvPr>
        </p:nvSpPr>
        <p:spPr>
          <a:xfrm>
            <a:off x="8823325" y="2125980"/>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600" b="1" spc="300">
                <a:solidFill>
                  <a:srgbClr val="6096E6">
                    <a:lumMod val="50000"/>
                  </a:srgbClr>
                </a:solidFill>
                <a:uFillTx/>
                <a:latin typeface="MiSans Bold" panose="00000800000000000000" charset="-122"/>
                <a:ea typeface="MiSans Bold" panose="00000800000000000000" charset="-122"/>
              </a:rPr>
              <a:t>15万元</a:t>
            </a:r>
            <a:endParaRPr lang="en-US" altLang="zh-CN" sz="1600" b="1" spc="300">
              <a:solidFill>
                <a:srgbClr val="6096E6">
                  <a:lumMod val="50000"/>
                </a:srgbClr>
              </a:solidFill>
              <a:uFillTx/>
              <a:latin typeface="MiSans Bold" panose="00000800000000000000" charset="-122"/>
              <a:ea typeface="MiSans Bold" panose="00000800000000000000" charset="-122"/>
            </a:endParaRPr>
          </a:p>
        </p:txBody>
      </p:sp>
      <p:sp>
        <p:nvSpPr>
          <p:cNvPr id="47" name="圆角矩形 46"/>
          <p:cNvSpPr/>
          <p:nvPr>
            <p:custDataLst>
              <p:tags r:id="rId19"/>
            </p:custDataLst>
          </p:nvPr>
        </p:nvSpPr>
        <p:spPr>
          <a:xfrm>
            <a:off x="8823325" y="3649345"/>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600" b="1" spc="300">
                <a:solidFill>
                  <a:srgbClr val="6096E6">
                    <a:lumMod val="50000"/>
                  </a:srgbClr>
                </a:solidFill>
                <a:uFillTx/>
                <a:latin typeface="MiSans Bold" panose="00000800000000000000" charset="-122"/>
                <a:ea typeface="MiSans Bold" panose="00000800000000000000" charset="-122"/>
              </a:rPr>
              <a:t>10万元</a:t>
            </a:r>
            <a:endParaRPr lang="en-US" altLang="zh-CN" sz="1600" b="1" spc="300">
              <a:solidFill>
                <a:srgbClr val="6096E6">
                  <a:lumMod val="50000"/>
                </a:srgbClr>
              </a:solidFill>
              <a:uFillTx/>
              <a:latin typeface="MiSans Bold" panose="00000800000000000000" charset="-122"/>
              <a:ea typeface="MiSans Bold" panose="00000800000000000000" charset="-122"/>
            </a:endParaRPr>
          </a:p>
        </p:txBody>
      </p:sp>
      <p:sp>
        <p:nvSpPr>
          <p:cNvPr id="48" name="圆角矩形 47"/>
          <p:cNvSpPr/>
          <p:nvPr>
            <p:custDataLst>
              <p:tags r:id="rId20"/>
            </p:custDataLst>
          </p:nvPr>
        </p:nvSpPr>
        <p:spPr>
          <a:xfrm>
            <a:off x="8823325" y="5263515"/>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600" b="1" spc="300">
                <a:solidFill>
                  <a:srgbClr val="6096E6">
                    <a:lumMod val="50000"/>
                  </a:srgbClr>
                </a:solidFill>
                <a:uFillTx/>
                <a:latin typeface="MiSans Bold" panose="00000800000000000000" charset="-122"/>
                <a:ea typeface="MiSans Bold" panose="00000800000000000000" charset="-122"/>
              </a:rPr>
              <a:t>3万元</a:t>
            </a:r>
            <a:endParaRPr lang="en-US" altLang="zh-CN" sz="1600" b="1" spc="300">
              <a:solidFill>
                <a:srgbClr val="6096E6">
                  <a:lumMod val="50000"/>
                </a:srgbClr>
              </a:solidFill>
              <a:uFillTx/>
              <a:latin typeface="MiSans Bold" panose="00000800000000000000" charset="-122"/>
              <a:ea typeface="MiSans Bold" panose="00000800000000000000" charset="-122"/>
            </a:endParaRPr>
          </a:p>
        </p:txBody>
      </p:sp>
      <p:sp>
        <p:nvSpPr>
          <p:cNvPr id="2" name="文本框 1"/>
          <p:cNvSpPr txBox="1"/>
          <p:nvPr>
            <p:custDataLst>
              <p:tags r:id="rId21"/>
            </p:custDataLst>
          </p:nvPr>
        </p:nvSpPr>
        <p:spPr>
          <a:xfrm>
            <a:off x="4189095" y="1717040"/>
            <a:ext cx="4573905" cy="502285"/>
          </a:xfrm>
          <a:prstGeom prst="rect">
            <a:avLst/>
          </a:prstGeom>
          <a:noFill/>
        </p:spPr>
        <p:txBody>
          <a:bodyPr wrap="square" bIns="0" rtlCol="0"/>
          <a:p>
            <a:pPr algn="l"/>
            <a:r>
              <a:rPr lang="zh-CN" altLang="en-US" sz="1000" b="1" spc="300">
                <a:solidFill>
                  <a:srgbClr val="6096E6">
                    <a:lumMod val="50000"/>
                  </a:srgbClr>
                </a:solidFill>
                <a:uFillTx/>
                <a:latin typeface="MiSans Bold" panose="00000800000000000000" charset="-122"/>
                <a:ea typeface="MiSans Bold" panose="00000800000000000000" charset="-122"/>
              </a:rPr>
              <a:t>具有博士研究生学历及相应学位，年龄不超过35周岁，且符合以下条件之一：</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1.具有公共卫生类别执业医师资格证书；</a:t>
            </a:r>
            <a:endParaRPr lang="zh-CN" altLang="en-US" sz="1000" b="1" spc="300">
              <a:solidFill>
                <a:srgbClr val="6096E6">
                  <a:lumMod val="50000"/>
                </a:srgbClr>
              </a:solidFill>
              <a:uFillTx/>
              <a:latin typeface="MiSans Bold" panose="00000800000000000000" charset="-122"/>
              <a:ea typeface="MiSans Bold" panose="00000800000000000000" charset="-122"/>
            </a:endParaRPr>
          </a:p>
          <a:p>
            <a:pPr algn="l"/>
            <a:r>
              <a:rPr lang="zh-CN" altLang="en-US" sz="1000" b="1" spc="300">
                <a:solidFill>
                  <a:srgbClr val="6096E6">
                    <a:lumMod val="50000"/>
                  </a:srgbClr>
                </a:solidFill>
                <a:uFillTx/>
                <a:latin typeface="MiSans Bold" panose="00000800000000000000" charset="-122"/>
                <a:ea typeface="MiSans Bold" panose="00000800000000000000" charset="-122"/>
              </a:rPr>
              <a:t>2.具有执业医师资格证书和住院医师规范化培训合格证书，其中住院医师规范化培训专业列入滨海新区卫生健康系统急需紧缺专业目录。</a:t>
            </a:r>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cxnSp>
        <p:nvCxnSpPr>
          <p:cNvPr id="122" name="直接连接符 121"/>
          <p:cNvCxnSpPr/>
          <p:nvPr/>
        </p:nvCxnSpPr>
        <p:spPr>
          <a:xfrm>
            <a:off x="505460" y="6185535"/>
            <a:ext cx="10735945"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rotWithShape="1">
          <a:blip r:embed="rId2"/>
          <a:srcRect l="608" t="1361" r="1051" b="679"/>
          <a:stretch>
            <a:fillRect/>
          </a:stretch>
        </p:blipFill>
        <p:spPr>
          <a:xfrm>
            <a:off x="0" y="357687"/>
            <a:ext cx="12192000" cy="385161"/>
          </a:xfrm>
          <a:prstGeom prst="rect">
            <a:avLst/>
          </a:prstGeom>
        </p:spPr>
      </p:pic>
      <p:sp>
        <p:nvSpPr>
          <p:cNvPr id="14" name="矩形 13"/>
          <p:cNvSpPr/>
          <p:nvPr>
            <p:custDataLst>
              <p:tags r:id="rId3"/>
            </p:custDataLst>
          </p:nvPr>
        </p:nvSpPr>
        <p:spPr>
          <a:xfrm>
            <a:off x="5630333" y="283317"/>
            <a:ext cx="6561706" cy="556056"/>
          </a:xfrm>
          <a:prstGeom prst="rect">
            <a:avLst/>
          </a:prstGeom>
          <a:gradFill flip="none" rotWithShape="1">
            <a:gsLst>
              <a:gs pos="0">
                <a:schemeClr val="bg1">
                  <a:alpha val="90000"/>
                </a:schemeClr>
              </a:gs>
              <a:gs pos="50000">
                <a:schemeClr val="bg1">
                  <a:alpha val="70000"/>
                </a:schemeClr>
              </a:gs>
              <a:gs pos="10000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016000" y="320040"/>
            <a:ext cx="6965315" cy="460375"/>
          </a:xfrm>
          <a:prstGeom prst="rect">
            <a:avLst/>
          </a:prstGeom>
        </p:spPr>
        <p:txBody>
          <a:bodyPr wrap="square">
            <a:spAutoFit/>
          </a:bodyPr>
          <a:lstStyle/>
          <a:p>
            <a:pPr algn="l"/>
            <a:r>
              <a:rPr lang="zh-CN" altLang="en-US" sz="2400" spc="300" dirty="0" smtClean="0">
                <a:solidFill>
                  <a:schemeClr val="bg1"/>
                </a:solidFill>
                <a:effectLst>
                  <a:outerShdw blurRad="50800" dist="38100" dir="2700000" algn="tl" rotWithShape="0">
                    <a:prstClr val="black">
                      <a:alpha val="40000"/>
                    </a:prstClr>
                  </a:outerShdw>
                </a:effectLst>
                <a:latin typeface="汉仪铁线黑-65简" panose="00020600040101010101" pitchFamily="18" charset="-122"/>
                <a:ea typeface="汉仪铁线黑-65简" panose="00020600040101010101" pitchFamily="18" charset="-122"/>
                <a:cs typeface="+mn-ea"/>
                <a:sym typeface="+mn-lt"/>
              </a:rPr>
              <a:t>培育卫生健康优秀青年人才</a:t>
            </a:r>
            <a:endParaRPr lang="zh-CN" altLang="en-US" sz="2400" spc="300" dirty="0" smtClean="0">
              <a:solidFill>
                <a:schemeClr val="bg1"/>
              </a:solidFill>
              <a:effectLst>
                <a:outerShdw blurRad="50800" dist="38100" dir="2700000" algn="tl" rotWithShape="0">
                  <a:prstClr val="black">
                    <a:alpha val="40000"/>
                  </a:prstClr>
                </a:outerShdw>
              </a:effectLst>
              <a:latin typeface="汉仪铁线黑-65简" panose="00020600040101010101" pitchFamily="18" charset="-122"/>
              <a:ea typeface="汉仪铁线黑-65简" panose="00020600040101010101" pitchFamily="18" charset="-122"/>
              <a:cs typeface="+mn-ea"/>
              <a:sym typeface="+mn-lt"/>
            </a:endParaRPr>
          </a:p>
        </p:txBody>
      </p:sp>
      <p:pic>
        <p:nvPicPr>
          <p:cNvPr id="24" name="图片 23"/>
          <p:cNvPicPr>
            <a:picLocks noChangeAspect="1"/>
          </p:cNvPicPr>
          <p:nvPr/>
        </p:nvPicPr>
        <p:blipFill rotWithShape="1">
          <a:blip r:embed="rId4" cstate="print">
            <a:extLst>
              <a:ext uri="{28A0092B-C50C-407E-A947-70E740481C1C}">
                <a14:useLocalDpi xmlns:a14="http://schemas.microsoft.com/office/drawing/2010/main" val="0"/>
              </a:ext>
            </a:extLst>
          </a:blip>
          <a:srcRect t="61782" r="50787"/>
          <a:stretch>
            <a:fillRect/>
          </a:stretch>
        </p:blipFill>
        <p:spPr>
          <a:xfrm rot="2671052">
            <a:off x="-507932" y="42523"/>
            <a:ext cx="1527256" cy="876544"/>
          </a:xfrm>
          <a:prstGeom prst="rect">
            <a:avLst/>
          </a:prstGeom>
        </p:spPr>
      </p:pic>
      <p:sp>
        <p:nvSpPr>
          <p:cNvPr id="16" name="圆角矩形 15"/>
          <p:cNvSpPr/>
          <p:nvPr>
            <p:custDataLst>
              <p:tags r:id="rId5"/>
            </p:custDataLst>
          </p:nvPr>
        </p:nvSpPr>
        <p:spPr>
          <a:xfrm>
            <a:off x="1316355" y="2553970"/>
            <a:ext cx="1898015" cy="1688465"/>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p>
            <a:pPr algn="ctr"/>
            <a:r>
              <a:rPr lang="zh-CN" altLang="en-US" sz="2000" b="1" spc="300">
                <a:solidFill>
                  <a:srgbClr val="6096E6">
                    <a:lumMod val="50000"/>
                  </a:srgbClr>
                </a:solidFill>
                <a:uFillTx/>
                <a:latin typeface="MiSans Bold" panose="00000800000000000000" charset="-122"/>
                <a:ea typeface="MiSans Bold" panose="00000800000000000000" charset="-122"/>
              </a:rPr>
              <a:t>培育卫生健康优秀青年</a:t>
            </a:r>
            <a:endParaRPr lang="zh-CN" altLang="en-US" sz="2000" b="1" spc="300">
              <a:solidFill>
                <a:srgbClr val="6096E6">
                  <a:lumMod val="50000"/>
                </a:srgbClr>
              </a:solidFill>
              <a:uFillTx/>
              <a:latin typeface="MiSans Bold" panose="00000800000000000000" charset="-122"/>
              <a:ea typeface="MiSans Bold" panose="00000800000000000000" charset="-122"/>
            </a:endParaRPr>
          </a:p>
          <a:p>
            <a:pPr algn="ctr"/>
            <a:r>
              <a:rPr lang="zh-CN" altLang="en-US" sz="2000" b="1" spc="300">
                <a:solidFill>
                  <a:srgbClr val="6096E6">
                    <a:lumMod val="50000"/>
                  </a:srgbClr>
                </a:solidFill>
                <a:uFillTx/>
                <a:latin typeface="MiSans Bold" panose="00000800000000000000" charset="-122"/>
                <a:ea typeface="MiSans Bold" panose="00000800000000000000" charset="-122"/>
              </a:rPr>
              <a:t>人才</a:t>
            </a:r>
            <a:endParaRPr lang="zh-CN" altLang="en-US" sz="2000" b="1" spc="300">
              <a:solidFill>
                <a:srgbClr val="6096E6">
                  <a:lumMod val="50000"/>
                </a:srgbClr>
              </a:solidFill>
              <a:uFillTx/>
              <a:latin typeface="MiSans Bold" panose="00000800000000000000" charset="-122"/>
              <a:ea typeface="MiSans Bold" panose="00000800000000000000" charset="-122"/>
            </a:endParaRPr>
          </a:p>
        </p:txBody>
      </p:sp>
      <p:sp>
        <p:nvSpPr>
          <p:cNvPr id="36" name="圆角矩形 35"/>
          <p:cNvSpPr/>
          <p:nvPr>
            <p:custDataLst>
              <p:tags r:id="rId6"/>
            </p:custDataLst>
          </p:nvPr>
        </p:nvSpPr>
        <p:spPr>
          <a:xfrm>
            <a:off x="3855085" y="2622550"/>
            <a:ext cx="5173345" cy="1411605"/>
          </a:xfrm>
          <a:prstGeom prst="roundRect">
            <a:avLst/>
          </a:prstGeom>
          <a:solidFill>
            <a:srgbClr val="6096E6">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l"/>
            <a:endParaRPr lang="zh-CN" altLang="en-US" sz="1000" b="1" spc="300">
              <a:solidFill>
                <a:srgbClr val="6096E6">
                  <a:lumMod val="50000"/>
                </a:srgbClr>
              </a:solidFill>
              <a:uFillTx/>
              <a:latin typeface="MiSans Bold" panose="00000800000000000000" charset="-122"/>
              <a:ea typeface="MiSans Bold" panose="00000800000000000000" charset="-122"/>
            </a:endParaRPr>
          </a:p>
        </p:txBody>
      </p:sp>
      <p:sp>
        <p:nvSpPr>
          <p:cNvPr id="3" name="文本框 9"/>
          <p:cNvSpPr txBox="1"/>
          <p:nvPr>
            <p:custDataLst>
              <p:tags r:id="rId7"/>
            </p:custDataLst>
          </p:nvPr>
        </p:nvSpPr>
        <p:spPr>
          <a:xfrm>
            <a:off x="9439910" y="340995"/>
            <a:ext cx="2508250" cy="375920"/>
          </a:xfrm>
          <a:prstGeom prst="rect">
            <a:avLst/>
          </a:prstGeom>
          <a:noFill/>
        </p:spPr>
        <p:txBody>
          <a:bodyPr wrap="square" lIns="68580" tIns="34290" rIns="68580" bIns="34290" rtlCol="0">
            <a:spAutoFit/>
          </a:bodyPr>
          <a:p>
            <a:pPr marL="0" lvl="1"/>
            <a:r>
              <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智汇滨海</a:t>
            </a:r>
            <a:r>
              <a:rPr lang="en-US" altLang="zh-CN"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a:t>
            </a:r>
            <a:r>
              <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rPr>
              <a:t>领航未来</a:t>
            </a:r>
            <a:endParaRPr lang="zh-CN" altLang="en-US" sz="2000" b="1" dirty="0">
              <a:solidFill>
                <a:schemeClr val="accent2">
                  <a:lumMod val="75000"/>
                </a:schemeClr>
              </a:solidFill>
              <a:latin typeface="楷体_GB2312" panose="02010609030101010101" charset="-122"/>
              <a:ea typeface="楷体_GB2312" panose="02010609030101010101" charset="-122"/>
              <a:cs typeface="楷体_GB2312" panose="02010609030101010101" charset="-122"/>
            </a:endParaRPr>
          </a:p>
        </p:txBody>
      </p:sp>
      <p:cxnSp>
        <p:nvCxnSpPr>
          <p:cNvPr id="9" name="直接箭头连接符 8"/>
          <p:cNvCxnSpPr/>
          <p:nvPr>
            <p:custDataLst>
              <p:tags r:id="rId8"/>
            </p:custDataLst>
          </p:nvPr>
        </p:nvCxnSpPr>
        <p:spPr>
          <a:xfrm>
            <a:off x="3214370" y="3210560"/>
            <a:ext cx="6407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圆角矩形 43"/>
          <p:cNvSpPr/>
          <p:nvPr>
            <p:custDataLst>
              <p:tags r:id="rId9"/>
            </p:custDataLst>
          </p:nvPr>
        </p:nvSpPr>
        <p:spPr>
          <a:xfrm>
            <a:off x="9088755" y="3087370"/>
            <a:ext cx="1102360" cy="481965"/>
          </a:xfrm>
          <a:prstGeom prst="roundRect">
            <a:avLst/>
          </a:prstGeom>
          <a:solidFill>
            <a:srgbClr val="56CA95">
              <a:lumMod val="60000"/>
              <a:lumOff val="40000"/>
            </a:srgbClr>
          </a:solidFill>
          <a:ln>
            <a:noFill/>
          </a:ln>
        </p:spPr>
        <p:style>
          <a:lnRef idx="2">
            <a:srgbClr val="6096E6">
              <a:shade val="50000"/>
            </a:srgbClr>
          </a:lnRef>
          <a:fillRef idx="1">
            <a:srgbClr val="6096E6"/>
          </a:fillRef>
          <a:effectRef idx="0">
            <a:srgbClr val="6096E6"/>
          </a:effectRef>
          <a:fontRef idx="minor">
            <a:srgbClr val="FFFFFF"/>
          </a:fontRef>
        </p:style>
        <p:txBody>
          <a:bodyPr rtlCol="0" anchor="ctr"/>
          <a:p>
            <a:pPr algn="ctr"/>
            <a:r>
              <a:rPr lang="en-US" altLang="zh-CN" sz="1600" b="1" spc="300">
                <a:solidFill>
                  <a:srgbClr val="6096E6">
                    <a:lumMod val="50000"/>
                  </a:srgbClr>
                </a:solidFill>
                <a:uFillTx/>
                <a:latin typeface="MiSans Bold" panose="00000800000000000000" charset="-122"/>
                <a:ea typeface="MiSans Bold" panose="00000800000000000000" charset="-122"/>
              </a:rPr>
              <a:t>3万元</a:t>
            </a:r>
            <a:endParaRPr lang="en-US" altLang="zh-CN" sz="1600" b="1" spc="300">
              <a:solidFill>
                <a:srgbClr val="6096E6">
                  <a:lumMod val="50000"/>
                </a:srgbClr>
              </a:solidFill>
              <a:uFillTx/>
              <a:latin typeface="MiSans Bold" panose="00000800000000000000" charset="-122"/>
              <a:ea typeface="MiSans Bold" panose="00000800000000000000" charset="-122"/>
            </a:endParaRPr>
          </a:p>
        </p:txBody>
      </p:sp>
      <p:sp>
        <p:nvSpPr>
          <p:cNvPr id="2" name="文本框 1"/>
          <p:cNvSpPr txBox="1"/>
          <p:nvPr>
            <p:custDataLst>
              <p:tags r:id="rId10"/>
            </p:custDataLst>
          </p:nvPr>
        </p:nvSpPr>
        <p:spPr>
          <a:xfrm>
            <a:off x="4154805" y="2798445"/>
            <a:ext cx="4573905" cy="824865"/>
          </a:xfrm>
          <a:prstGeom prst="rect">
            <a:avLst/>
          </a:prstGeom>
          <a:noFill/>
        </p:spPr>
        <p:txBody>
          <a:bodyPr wrap="square" bIns="0" rtlCol="0"/>
          <a:p>
            <a:pPr algn="l"/>
            <a:r>
              <a:rPr lang="zh-CN" altLang="en-US" sz="1400" b="1" spc="300">
                <a:solidFill>
                  <a:srgbClr val="6096E6">
                    <a:lumMod val="50000"/>
                  </a:srgbClr>
                </a:solidFill>
                <a:uFillTx/>
                <a:latin typeface="MiSans Bold" panose="00000800000000000000" charset="-122"/>
                <a:ea typeface="MiSans Bold" panose="00000800000000000000" charset="-122"/>
              </a:rPr>
              <a:t>具有博士研究生学位，年龄不超过35周岁，且符合以下条件之一，给予资助经费3万元。</a:t>
            </a:r>
            <a:endParaRPr lang="zh-CN" altLang="en-US" sz="1400" b="1" spc="300">
              <a:solidFill>
                <a:srgbClr val="6096E6">
                  <a:lumMod val="50000"/>
                </a:srgbClr>
              </a:solidFill>
              <a:uFillTx/>
              <a:latin typeface="MiSans Bold" panose="00000800000000000000" charset="-122"/>
              <a:ea typeface="MiSans Bold" panose="00000800000000000000" charset="-122"/>
            </a:endParaRPr>
          </a:p>
          <a:p>
            <a:pPr algn="l"/>
            <a:r>
              <a:rPr lang="zh-CN" altLang="en-US" sz="1400" b="1" spc="300">
                <a:solidFill>
                  <a:srgbClr val="6096E6">
                    <a:lumMod val="50000"/>
                  </a:srgbClr>
                </a:solidFill>
                <a:uFillTx/>
                <a:latin typeface="MiSans Bold" panose="00000800000000000000" charset="-122"/>
                <a:ea typeface="MiSans Bold" panose="00000800000000000000" charset="-122"/>
              </a:rPr>
              <a:t>1.具有公共卫生类别执业医师资格证书；</a:t>
            </a:r>
            <a:endParaRPr lang="zh-CN" altLang="en-US" sz="1400" b="1" spc="300">
              <a:solidFill>
                <a:srgbClr val="6096E6">
                  <a:lumMod val="50000"/>
                </a:srgbClr>
              </a:solidFill>
              <a:uFillTx/>
              <a:latin typeface="MiSans Bold" panose="00000800000000000000" charset="-122"/>
              <a:ea typeface="MiSans Bold" panose="00000800000000000000" charset="-122"/>
            </a:endParaRPr>
          </a:p>
          <a:p>
            <a:pPr algn="l"/>
            <a:r>
              <a:rPr lang="zh-CN" altLang="en-US" sz="1400" b="1" spc="300">
                <a:solidFill>
                  <a:srgbClr val="6096E6">
                    <a:lumMod val="50000"/>
                  </a:srgbClr>
                </a:solidFill>
                <a:uFillTx/>
                <a:latin typeface="MiSans Bold" panose="00000800000000000000" charset="-122"/>
                <a:ea typeface="MiSans Bold" panose="00000800000000000000" charset="-122"/>
              </a:rPr>
              <a:t>2.具有执业医师资格证书和住院医师规范化培训合格证书。</a:t>
            </a:r>
            <a:endParaRPr lang="zh-CN" altLang="en-US" sz="1400" b="1" spc="300">
              <a:solidFill>
                <a:srgbClr val="6096E6">
                  <a:lumMod val="50000"/>
                </a:srgbClr>
              </a:solidFill>
              <a:uFillTx/>
              <a:latin typeface="MiSans Bold" panose="00000800000000000000" charset="-122"/>
              <a:ea typeface="MiSans Bold" panose="00000800000000000000"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SLIDE_BACKGROUND_TYPE" val="navigation"/>
</p:tagLst>
</file>

<file path=ppt/tags/tag10.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3_1"/>
  <p:tag name="KSO_WM_UNIT_ID" val="diagram20228120_3*n_h_h_a*363_2_3_1"/>
  <p:tag name="KSO_WM_TEMPLATE_CATEGORY" val="diagram"/>
  <p:tag name="KSO_WM_TEMPLATE_INDEX" val="20228120"/>
  <p:tag name="KSO_WM_UNIT_LAYERLEVEL" val="1_1_1_1"/>
  <p:tag name="KSO_WM_TAG_VERSION" val="1.0"/>
  <p:tag name="KSO_WM_BEAUTIFY_FLAG" val="#wm#"/>
  <p:tag name="KSO_WM_UNIT_TEXT_FILL_FORE_SCHEMECOLOR_INDEX" val="7"/>
  <p:tag name="KSO_WM_UNIT_TEXT_FILL_TYPE" val="1"/>
  <p:tag name="KSO_WM_UNIT_USESOURCEFORMAT_APPLY"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363_1_2"/>
  <p:tag name="KSO_WM_UNIT_ID" val="diagram20228120_3*n_h_i*363_1_2"/>
  <p:tag name="KSO_WM_TEMPLATE_CATEGORY" val="diagram"/>
  <p:tag name="KSO_WM_TEMPLATE_INDEX" val="2022812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363_1_3"/>
  <p:tag name="KSO_WM_UNIT_ID" val="diagram20228120_3*n_h_i*363_1_3"/>
  <p:tag name="KSO_WM_TEMPLATE_CATEGORY" val="diagram"/>
  <p:tag name="KSO_WM_TEMPLATE_INDEX" val="2022812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1"/>
  <p:tag name="KSO_WM_UNIT_ID" val="diagram20228120_3*n_h_h_i*363_2_1_1"/>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TEXT_FILL_FORE_SCHEMECOLOR_INDEX" val="2"/>
  <p:tag name="KSO_WM_UNIT_TEXT_FILL_TYPE" val="1"/>
  <p:tag name="KSO_WM_UNIT_USESOURCEFORMAT_APPLY"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2"/>
  <p:tag name="KSO_WM_UNIT_ID" val="diagram20228120_3*n_h_h_i*363_2_1_2"/>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
  <p:tag name="KSO_WM_UNIT_FILL_FORE_SCHEMECOLOR_INDEX" val="7"/>
  <p:tag name="KSO_WM_UNIT_FILL_TYPE" val="1"/>
  <p:tag name="KSO_WM_UNIT_TEXT_FILL_FORE_SCHEMECOLOR_INDEX" val="2"/>
  <p:tag name="KSO_WM_UNIT_TEXT_FILL_TYPE" val="1"/>
  <p:tag name="KSO_WM_UNIT_USESOURCEFORMAT_APPLY"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2"/>
  <p:tag name="KSO_WM_UNIT_ID" val="diagram20228120_3*n_h_h_i*363_2_3_2"/>
  <p:tag name="KSO_WM_TEMPLATE_CATEGORY" val="diagram"/>
  <p:tag name="KSO_WM_TEMPLATE_INDEX" val="20228120"/>
  <p:tag name="KSO_WM_UNIT_LAYERLEVEL" val="1_1_1_1"/>
  <p:tag name="KSO_WM_TAG_VERSION" val="1.0"/>
  <p:tag name="KSO_WM_BEAUTIFY_FLAG" val=""/>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SLIDE_BACKGROUND_TYPE" val="navigation"/>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2"/>
  <p:tag name="KSO_WM_UNIT_ID" val="diagram20228120_3*n_h_h_i*363_2_3_2"/>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1"/>
  <p:tag name="KSO_WM_UNIT_ID" val="diagram20228120_3*n_h_h_i*363_2_1_1"/>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TEXT_FILL_FORE_SCHEMECOLOR_INDEX" val="2"/>
  <p:tag name="KSO_WM_UNIT_TEXT_FILL_TYPE" val="1"/>
  <p:tag name="KSO_WM_UNIT_USESOURCEFORMAT_APPLY" val="1"/>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2"/>
  <p:tag name="KSO_WM_UNIT_ID" val="diagram20228120_3*n_h_h_i*363_2_1_2"/>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
  <p:tag name="KSO_WM_UNIT_FILL_FORE_SCHEMECOLOR_INDEX" val="7"/>
  <p:tag name="KSO_WM_UNIT_FILL_TYPE" val="1"/>
  <p:tag name="KSO_WM_UNIT_TEXT_FILL_FORE_SCHEMECOLOR_INDEX" val="2"/>
  <p:tag name="KSO_WM_UNIT_TEXT_FILL_TYPE" val="1"/>
  <p:tag name="KSO_WM_UNIT_USESOURCEFORMAT_APPLY" val="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2"/>
  <p:tag name="KSO_WM_UNIT_ID" val="diagram20228120_3*n_h_h_i*363_2_3_2"/>
  <p:tag name="KSO_WM_TEMPLATE_CATEGORY" val="diagram"/>
  <p:tag name="KSO_WM_TEMPLATE_INDEX" val="20228120"/>
  <p:tag name="KSO_WM_UNIT_LAYERLEVEL" val="1_1_1_1"/>
  <p:tag name="KSO_WM_TAG_VERSION" val="1.0"/>
  <p:tag name="KSO_WM_BEAUTIFY_FLAG" val=""/>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28.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29.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3.xml><?xml version="1.0" encoding="utf-8"?>
<p:tagLst xmlns:p="http://schemas.openxmlformats.org/presentationml/2006/main">
  <p:tag name="KSO_WM_SLIDE_BACKGROUND_TYPE" val="navigation"/>
</p:tagLst>
</file>

<file path=ppt/tags/tag30.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31.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4.xml><?xml version="1.0" encoding="utf-8"?>
<p:tagLst xmlns:p="http://schemas.openxmlformats.org/presentationml/2006/main">
  <p:tag name="KSO_WM_UNIT_PLACING_PICTURE_USER_VIEWPORT" val="{&quot;height&quot;:875.6787401574803,&quot;width&quot;:10333.39527559055}"/>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42.xml><?xml version="1.0" encoding="utf-8"?>
<p:tagLst xmlns:p="http://schemas.openxmlformats.org/presentationml/2006/main">
  <p:tag name="KSO_WM_UNIT_PLACING_PICTURE_USER_VIEWPORT" val="{&quot;height&quot;:875.6787401574803,&quot;width&quot;:10333.39527559055}"/>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363_1_2"/>
  <p:tag name="KSO_WM_UNIT_ID" val="diagram20228120_3*n_h_i*363_1_2"/>
  <p:tag name="KSO_WM_TEMPLATE_CATEGORY" val="diagram"/>
  <p:tag name="KSO_WM_TEMPLATE_INDEX" val="2022812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1"/>
  <p:tag name="KSO_WM_UNIT_ID" val="diagram20228120_3*n_h_h_i*363_2_1_1"/>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TEXT_FILL_FORE_SCHEMECOLOR_INDEX" val="2"/>
  <p:tag name="KSO_WM_UNIT_TEXT_FILL_TYPE" val="1"/>
  <p:tag name="KSO_WM_UNIT_USESOURCEFORMAT_APPLY" val="1"/>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2"/>
  <p:tag name="KSO_WM_UNIT_ID" val="diagram20228120_3*n_h_h_i*363_2_1_2"/>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
  <p:tag name="KSO_WM_UNIT_FILL_FORE_SCHEMECOLOR_INDEX" val="7"/>
  <p:tag name="KSO_WM_UNIT_FILL_TYPE" val="1"/>
  <p:tag name="KSO_WM_UNIT_TEXT_FILL_FORE_SCHEMECOLOR_INDEX" val="2"/>
  <p:tag name="KSO_WM_UNIT_TEXT_FILL_TYPE" val="1"/>
  <p:tag name="KSO_WM_UNIT_USESOURCEFORMAT_APPLY" val="1"/>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2"/>
  <p:tag name="KSO_WM_UNIT_ID" val="diagram20228120_3*n_h_h_i*363_2_3_2"/>
  <p:tag name="KSO_WM_TEMPLATE_CATEGORY" val="diagram"/>
  <p:tag name="KSO_WM_TEMPLATE_INDEX" val="20228120"/>
  <p:tag name="KSO_WM_UNIT_LAYERLEVEL" val="1_1_1_1"/>
  <p:tag name="KSO_WM_TAG_VERSION" val="1.0"/>
  <p:tag name="KSO_WM_BEAUTIFY_FLAG" val=""/>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1"/>
  <p:tag name="KSO_WM_UNIT_ID" val="diagram20228120_3*n_h_h_i*363_2_1_1"/>
  <p:tag name="KSO_WM_TEMPLATE_CATEGORY" val="diagram"/>
  <p:tag name="KSO_WM_TEMPLATE_INDEX" val="20228120"/>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2"/>
  <p:tag name="KSO_WM_UNIT_ID" val="diagram20228120_3*n_h_h_i*363_2_3_2"/>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1"/>
  <p:tag name="KSO_WM_UNIT_ID" val="diagram20228120_3*n_h_h_i*363_2_1_1"/>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TEXT_FILL_FORE_SCHEMECOLOR_INDEX" val="2"/>
  <p:tag name="KSO_WM_UNIT_TEXT_FILL_TYPE" val="1"/>
  <p:tag name="KSO_WM_UNIT_USESOURCEFORMAT_APPLY" val="1"/>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2"/>
  <p:tag name="KSO_WM_UNIT_ID" val="diagram20228120_3*n_h_h_i*363_2_1_2"/>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
  <p:tag name="KSO_WM_UNIT_FILL_FORE_SCHEMECOLOR_INDEX" val="7"/>
  <p:tag name="KSO_WM_UNIT_FILL_TYPE" val="1"/>
  <p:tag name="KSO_WM_UNIT_TEXT_FILL_FORE_SCHEMECOLOR_INDEX" val="2"/>
  <p:tag name="KSO_WM_UNIT_TEXT_FILL_TYPE" val="1"/>
  <p:tag name="KSO_WM_UNIT_USESOURCEFORMAT_APPLY" val="1"/>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2"/>
  <p:tag name="KSO_WM_UNIT_ID" val="diagram20228120_3*n_h_h_i*363_2_3_2"/>
  <p:tag name="KSO_WM_TEMPLATE_CATEGORY" val="diagram"/>
  <p:tag name="KSO_WM_TEMPLATE_INDEX" val="20228120"/>
  <p:tag name="KSO_WM_UNIT_LAYERLEVEL" val="1_1_1_1"/>
  <p:tag name="KSO_WM_TAG_VERSION" val="1.0"/>
  <p:tag name="KSO_WM_BEAUTIFY_FLAG" val=""/>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57.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58.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59.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2"/>
  <p:tag name="KSO_WM_UNIT_ID" val="diagram20228120_3*n_h_h_i*363_2_1_2"/>
  <p:tag name="KSO_WM_TEMPLATE_CATEGORY" val="diagram"/>
  <p:tag name="KSO_WM_TEMPLATE_INDEX" val="20228120"/>
  <p:tag name="KSO_WM_UNIT_LAYERLEVEL" val="1_1_1_1"/>
  <p:tag name="KSO_WM_TAG_VERSION" val="1.0"/>
  <p:tag name="KSO_WM_BEAUTIFY_FLAG" val="#wm#"/>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60.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69.xml><?xml version="1.0" encoding="utf-8"?>
<p:tagLst xmlns:p="http://schemas.openxmlformats.org/presentationml/2006/main">
  <p:tag name="KSO_WM_UNIT_PLACING_PICTURE_USER_VIEWPORT" val="{&quot;height&quot;:875.6787401574803,&quot;width&quot;:10333.39527559055}"/>
</p:tagLst>
</file>

<file path=ppt/tags/tag7.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363_1_2"/>
  <p:tag name="KSO_WM_UNIT_ID" val="diagram20228120_3*n_h_i*363_1_2"/>
  <p:tag name="KSO_WM_TEMPLATE_CATEGORY" val="diagram"/>
  <p:tag name="KSO_WM_TEMPLATE_INDEX" val="2022812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1"/>
  <p:tag name="KSO_WM_UNIT_ID" val="diagram20228120_3*n_h_h_i*363_2_1_1"/>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TEXT_FILL_FORE_SCHEMECOLOR_INDEX" val="2"/>
  <p:tag name="KSO_WM_UNIT_TEXT_FILL_TYPE" val="1"/>
  <p:tag name="KSO_WM_UNIT_USESOURCEFORMAT_APPLY" val="1"/>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2"/>
  <p:tag name="KSO_WM_UNIT_ID" val="diagram20228120_3*n_h_h_i*363_2_1_2"/>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
  <p:tag name="KSO_WM_UNIT_FILL_FORE_SCHEMECOLOR_INDEX" val="7"/>
  <p:tag name="KSO_WM_UNIT_FILL_TYPE" val="1"/>
  <p:tag name="KSO_WM_UNIT_TEXT_FILL_FORE_SCHEMECOLOR_INDEX" val="2"/>
  <p:tag name="KSO_WM_UNIT_TEXT_FILL_TYPE" val="1"/>
  <p:tag name="KSO_WM_UNIT_USESOURCEFORMAT_APPLY" val="1"/>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2"/>
  <p:tag name="KSO_WM_UNIT_ID" val="diagram20228120_3*n_h_h_i*363_2_3_2"/>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1"/>
  <p:tag name="KSO_WM_UNIT_ID" val="diagram20228120_3*n_h_h_i*363_2_1_1"/>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TEXT_FILL_FORE_SCHEMECOLOR_INDEX" val="2"/>
  <p:tag name="KSO_WM_UNIT_TEXT_FILL_TYPE" val="1"/>
  <p:tag name="KSO_WM_UNIT_USESOURCEFORMAT_APPLY" val="1"/>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2"/>
  <p:tag name="KSO_WM_UNIT_ID" val="diagram20228120_3*n_h_h_i*363_2_1_2"/>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79.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80.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86.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87.xml><?xml version="1.0" encoding="utf-8"?>
<p:tagLst xmlns:p="http://schemas.openxmlformats.org/presentationml/2006/main">
  <p:tag name="KSO_WM_UNIT_PLACING_PICTURE_USER_VIEWPORT" val="{&quot;height&quot;:875.6787401574803,&quot;width&quot;:10333.39527559055}"/>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363_1_2"/>
  <p:tag name="KSO_WM_UNIT_ID" val="diagram20228120_3*n_h_i*363_1_2"/>
  <p:tag name="KSO_WM_TEMPLATE_CATEGORY" val="diagram"/>
  <p:tag name="KSO_WM_TEMPLATE_INDEX" val="2022812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1_1"/>
  <p:tag name="KSO_WM_UNIT_ID" val="diagram20228120_3*n_h_h_i*363_2_1_1"/>
  <p:tag name="KSO_WM_TEMPLATE_CATEGORY" val="diagram"/>
  <p:tag name="KSO_WM_TEMPLATE_INDEX" val="20228120"/>
  <p:tag name="KSO_WM_UNIT_LAYERLEVEL" val="1_1_1_1"/>
  <p:tag name="KSO_WM_TAG_VERSION" val="1.0"/>
  <p:tag name="KSO_WM_BEAUTIFY_FLAG" val=""/>
  <p:tag name="KSO_WM_UNIT_FILL_FORE_SCHEMECOLOR_INDEX" val="5"/>
  <p:tag name="KSO_WM_UNIT_FILL_TYPE" val="1"/>
  <p:tag name="KSO_WM_UNIT_TEXT_FILL_FORE_SCHEMECOLOR_INDEX" val="2"/>
  <p:tag name="KSO_WM_UNIT_TEXT_FILL_TYPE" val="1"/>
  <p:tag name="KSO_WM_UNIT_USESOURCEFORMAT_APPLY"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2"/>
  <p:tag name="KSO_WM_UNIT_ID" val="diagram20228120_3*n_h_h_i*363_2_3_2"/>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USESOURCEFORMAT_APPLY" val="1"/>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363_2_3_1"/>
  <p:tag name="KSO_WM_UNIT_ID" val="diagram20228120_3*n_h_h_i*363_2_3_1"/>
  <p:tag name="KSO_WM_TEMPLATE_CATEGORY" val="diagram"/>
  <p:tag name="KSO_WM_TEMPLATE_INDEX" val="20228120"/>
  <p:tag name="KSO_WM_UNIT_LAYERLEVEL" val="1_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93.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363_2_1_1"/>
  <p:tag name="KSO_WM_UNIT_ID" val="diagram20228120_3*n_h_h_a*363_2_1_1"/>
  <p:tag name="KSO_WM_TEMPLATE_CATEGORY" val="diagram"/>
  <p:tag name="KSO_WM_TEMPLATE_INDEX" val="20228120"/>
  <p:tag name="KSO_WM_UNIT_LAYERLEVEL" val="1_1_1_1"/>
  <p:tag name="KSO_WM_TAG_VERSION" val="1.0"/>
  <p:tag name="KSO_WM_BEAUTIFY_FLAG" val="#wm#"/>
  <p:tag name="KSO_WM_UNIT_TEXT_FILL_FORE_SCHEMECOLOR_INDEX" val="5"/>
  <p:tag name="KSO_WM_UNIT_TEXT_FILL_TYPE" val="1"/>
  <p:tag name="KSO_WM_UNIT_USESOURCEFORMAT_APPLY" val="1"/>
</p:tagLst>
</file>

<file path=ppt/tags/tag94.xml><?xml version="1.0" encoding="utf-8"?>
<p:tagLst xmlns:p="http://schemas.openxmlformats.org/presentationml/2006/main">
  <p:tag name="commondata" val="eyJoZGlkIjoiNWRkZTc3MGFmNDFjMTZiZTEzNzczM2ZkZmYyM2YzMTUifQ=="/>
</p:tagLst>
</file>

<file path=ppt/theme/theme1.xml><?xml version="1.0" encoding="utf-8"?>
<a:theme xmlns:a="http://schemas.openxmlformats.org/drawingml/2006/main" name="Office 主题">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1838</Words>
  <Application>WPS 演示</Application>
  <PresentationFormat>宽屏</PresentationFormat>
  <Paragraphs>169</Paragraphs>
  <Slides>6</Slides>
  <Notes>25</Notes>
  <HiddenSlides>0</HiddenSlides>
  <MMClips>1</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6</vt:i4>
      </vt:variant>
    </vt:vector>
  </HeadingPairs>
  <TitlesOfParts>
    <vt:vector size="22" baseType="lpstr">
      <vt:lpstr>Arial</vt:lpstr>
      <vt:lpstr>宋体</vt:lpstr>
      <vt:lpstr>Wingdings</vt:lpstr>
      <vt:lpstr>Arial</vt:lpstr>
      <vt:lpstr>微软雅黑</vt:lpstr>
      <vt:lpstr>楷体_GB2312</vt:lpstr>
      <vt:lpstr>华文楷体</vt:lpstr>
      <vt:lpstr>汉仪铁线黑-65简</vt:lpstr>
      <vt:lpstr>黑体</vt:lpstr>
      <vt:lpstr>MiSans Bold</vt:lpstr>
      <vt:lpstr>DengXian</vt:lpstr>
      <vt:lpstr>Segoe Print</vt:lpstr>
      <vt:lpstr>Arial Unicode MS</vt:lpstr>
      <vt:lpstr>DengXian Light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高端大气工作总结汇报PPT模板</dc:title>
  <dc:creator>office365</dc:creator>
  <cp:lastModifiedBy>Administrator</cp:lastModifiedBy>
  <cp:revision>161</cp:revision>
  <dcterms:created xsi:type="dcterms:W3CDTF">2023-11-14T03:04:00Z</dcterms:created>
  <dcterms:modified xsi:type="dcterms:W3CDTF">2023-11-14T06:57:43Z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ICV">
    <vt:lpwstr>C92BF715254A4FCD9F2C7EBD34EF1924</vt:lpwstr>
  </property>
</Properties>
</file>